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5" r:id="rId2"/>
    <p:sldMasterId id="2147483713" r:id="rId3"/>
  </p:sldMasterIdLst>
  <p:notesMasterIdLst>
    <p:notesMasterId r:id="rId106"/>
  </p:notesMasterIdLst>
  <p:handoutMasterIdLst>
    <p:handoutMasterId r:id="rId107"/>
  </p:handoutMasterIdLst>
  <p:sldIdLst>
    <p:sldId id="256" r:id="rId4"/>
    <p:sldId id="257" r:id="rId5"/>
    <p:sldId id="258" r:id="rId6"/>
    <p:sldId id="374" r:id="rId7"/>
    <p:sldId id="406" r:id="rId8"/>
    <p:sldId id="407" r:id="rId9"/>
    <p:sldId id="362" r:id="rId10"/>
    <p:sldId id="364" r:id="rId11"/>
    <p:sldId id="387" r:id="rId12"/>
    <p:sldId id="376" r:id="rId13"/>
    <p:sldId id="378" r:id="rId14"/>
    <p:sldId id="379" r:id="rId15"/>
    <p:sldId id="404" r:id="rId16"/>
    <p:sldId id="381" r:id="rId17"/>
    <p:sldId id="380" r:id="rId18"/>
    <p:sldId id="405" r:id="rId19"/>
    <p:sldId id="382" r:id="rId20"/>
    <p:sldId id="383" r:id="rId21"/>
    <p:sldId id="268" r:id="rId22"/>
    <p:sldId id="270" r:id="rId23"/>
    <p:sldId id="271" r:id="rId24"/>
    <p:sldId id="384" r:id="rId25"/>
    <p:sldId id="386" r:id="rId26"/>
    <p:sldId id="272" r:id="rId27"/>
    <p:sldId id="273" r:id="rId28"/>
    <p:sldId id="274" r:id="rId29"/>
    <p:sldId id="276" r:id="rId30"/>
    <p:sldId id="277" r:id="rId31"/>
    <p:sldId id="278" r:id="rId32"/>
    <p:sldId id="279" r:id="rId33"/>
    <p:sldId id="280" r:id="rId34"/>
    <p:sldId id="281" r:id="rId35"/>
    <p:sldId id="283" r:id="rId36"/>
    <p:sldId id="284" r:id="rId37"/>
    <p:sldId id="285" r:id="rId38"/>
    <p:sldId id="388" r:id="rId39"/>
    <p:sldId id="293" r:id="rId40"/>
    <p:sldId id="294" r:id="rId41"/>
    <p:sldId id="295" r:id="rId42"/>
    <p:sldId id="296" r:id="rId43"/>
    <p:sldId id="297" r:id="rId44"/>
    <p:sldId id="286" r:id="rId45"/>
    <p:sldId id="287" r:id="rId46"/>
    <p:sldId id="389" r:id="rId47"/>
    <p:sldId id="390" r:id="rId48"/>
    <p:sldId id="393" r:id="rId49"/>
    <p:sldId id="397" r:id="rId50"/>
    <p:sldId id="398" r:id="rId51"/>
    <p:sldId id="399" r:id="rId52"/>
    <p:sldId id="288" r:id="rId53"/>
    <p:sldId id="289" r:id="rId54"/>
    <p:sldId id="290" r:id="rId55"/>
    <p:sldId id="291" r:id="rId56"/>
    <p:sldId id="401" r:id="rId57"/>
    <p:sldId id="402" r:id="rId58"/>
    <p:sldId id="292" r:id="rId59"/>
    <p:sldId id="403" r:id="rId60"/>
    <p:sldId id="304" r:id="rId61"/>
    <p:sldId id="305" r:id="rId62"/>
    <p:sldId id="306" r:id="rId63"/>
    <p:sldId id="307" r:id="rId64"/>
    <p:sldId id="308" r:id="rId65"/>
    <p:sldId id="313" r:id="rId66"/>
    <p:sldId id="314" r:id="rId67"/>
    <p:sldId id="316" r:id="rId68"/>
    <p:sldId id="317" r:id="rId69"/>
    <p:sldId id="318" r:id="rId70"/>
    <p:sldId id="322" r:id="rId71"/>
    <p:sldId id="323" r:id="rId72"/>
    <p:sldId id="324" r:id="rId73"/>
    <p:sldId id="325" r:id="rId74"/>
    <p:sldId id="326" r:id="rId75"/>
    <p:sldId id="327" r:id="rId76"/>
    <p:sldId id="328" r:id="rId77"/>
    <p:sldId id="329" r:id="rId78"/>
    <p:sldId id="330" r:id="rId79"/>
    <p:sldId id="333" r:id="rId80"/>
    <p:sldId id="339" r:id="rId81"/>
    <p:sldId id="400" r:id="rId82"/>
    <p:sldId id="299" r:id="rId83"/>
    <p:sldId id="298" r:id="rId84"/>
    <p:sldId id="346" r:id="rId85"/>
    <p:sldId id="348" r:id="rId86"/>
    <p:sldId id="347" r:id="rId87"/>
    <p:sldId id="349" r:id="rId88"/>
    <p:sldId id="370" r:id="rId89"/>
    <p:sldId id="371" r:id="rId90"/>
    <p:sldId id="372" r:id="rId91"/>
    <p:sldId id="350" r:id="rId92"/>
    <p:sldId id="365" r:id="rId93"/>
    <p:sldId id="366" r:id="rId94"/>
    <p:sldId id="367" r:id="rId95"/>
    <p:sldId id="368" r:id="rId96"/>
    <p:sldId id="369" r:id="rId97"/>
    <p:sldId id="351" r:id="rId98"/>
    <p:sldId id="352" r:id="rId99"/>
    <p:sldId id="353" r:id="rId100"/>
    <p:sldId id="356" r:id="rId101"/>
    <p:sldId id="355" r:id="rId102"/>
    <p:sldId id="354" r:id="rId103"/>
    <p:sldId id="357" r:id="rId104"/>
    <p:sldId id="358" r:id="rId105"/>
  </p:sldIdLst>
  <p:sldSz cx="9144000" cy="6858000" type="screen4x3"/>
  <p:notesSz cx="6858000" cy="9144000"/>
  <p:custDataLst>
    <p:tags r:id="rId108"/>
  </p:custDataLst>
  <p:defaultTex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D2D2FF"/>
    <a:srgbClr val="EAEAEA"/>
    <a:srgbClr val="DDDDDD"/>
    <a:srgbClr val="DCDCDC"/>
    <a:srgbClr val="292929"/>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08" autoAdjust="0"/>
    <p:restoredTop sz="87358" autoAdjust="0"/>
  </p:normalViewPr>
  <p:slideViewPr>
    <p:cSldViewPr>
      <p:cViewPr varScale="1">
        <p:scale>
          <a:sx n="93" d="100"/>
          <a:sy n="93" d="100"/>
        </p:scale>
        <p:origin x="-1176" y="-7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handoutMaster" Target="handoutMasters/handout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ags" Target="tags/tag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presProps" Target="pres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62.xml"/><Relationship Id="rId3" Type="http://schemas.openxmlformats.org/officeDocument/2006/relationships/slide" Target="slides/slide29.xml"/><Relationship Id="rId7" Type="http://schemas.openxmlformats.org/officeDocument/2006/relationships/slide" Target="slides/slide61.xml"/><Relationship Id="rId2" Type="http://schemas.openxmlformats.org/officeDocument/2006/relationships/slide" Target="slides/slide28.xml"/><Relationship Id="rId1" Type="http://schemas.openxmlformats.org/officeDocument/2006/relationships/slide" Target="slides/slide27.xml"/><Relationship Id="rId6" Type="http://schemas.openxmlformats.org/officeDocument/2006/relationships/slide" Target="slides/slide60.xml"/><Relationship Id="rId11" Type="http://schemas.openxmlformats.org/officeDocument/2006/relationships/slide" Target="slides/slide73.xml"/><Relationship Id="rId5" Type="http://schemas.openxmlformats.org/officeDocument/2006/relationships/slide" Target="slides/slide52.xml"/><Relationship Id="rId10" Type="http://schemas.openxmlformats.org/officeDocument/2006/relationships/slide" Target="slides/slide72.xml"/><Relationship Id="rId4" Type="http://schemas.openxmlformats.org/officeDocument/2006/relationships/slide" Target="slides/slide34.xml"/><Relationship Id="rId9"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12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12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12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B3E17C99-915E-4315-A646-3C5F3A686FEB}" type="slidenum">
              <a:rPr lang="en-US"/>
              <a:pPr/>
              <a:t>‹#›</a:t>
            </a:fld>
            <a:endParaRPr lang="en-US"/>
          </a:p>
        </p:txBody>
      </p:sp>
    </p:spTree>
    <p:extLst>
      <p:ext uri="{BB962C8B-B14F-4D97-AF65-F5344CB8AC3E}">
        <p14:creationId xmlns:p14="http://schemas.microsoft.com/office/powerpoint/2010/main" val="2609736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34C448E-D0BB-4003-965B-941A363B0518}" type="slidenum">
              <a:rPr lang="en-US"/>
              <a:pPr/>
              <a:t>‹#›</a:t>
            </a:fld>
            <a:endParaRPr lang="en-US"/>
          </a:p>
        </p:txBody>
      </p:sp>
    </p:spTree>
    <p:extLst>
      <p:ext uri="{BB962C8B-B14F-4D97-AF65-F5344CB8AC3E}">
        <p14:creationId xmlns:p14="http://schemas.microsoft.com/office/powerpoint/2010/main" val="142603989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F6DBF-E4B4-4AC7-9081-084C99D22194}" type="slidenum">
              <a:rPr lang="en-US"/>
              <a:pPr/>
              <a:t>26</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9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tLang="en-US" sz="1400">
                <a:latin typeface="Lucida Grande" charset="0"/>
                <a:ea typeface="Lucida Grande" charset="0"/>
                <a:cs typeface="Lucida Grande" charset="0"/>
                <a:sym typeface="Lucida Grande" charset="0"/>
              </a:rPr>
              <a:t>Napoleon verbündete sich mit Preußen und Österreich und bildete die bisher größte Armee der Geschichte. Russland verbündete sich mit Schweden und beendete den Krieg mit Türkei. Juni 1812 Überschreitung des Njemen. Linker Flügel operiert zur Flankensicherung. Kutusow weicht Entscheidungsschlachten aus und entschließt sich zur beweglichen Verteidigung. Nach Einmarsch in Moskau verbrennen die Einwohner die Nahrungsmittelvorräte. Rückzug der immer kleiner werdenden Armee. Zusätzliche Tote durch Hunger, Kälte und Krankheiten.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3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marL="65088">
              <a:spcBef>
                <a:spcPts val="638"/>
              </a:spcBef>
            </a:pPr>
            <a:r>
              <a:rPr lang="en-US" altLang="en-US" sz="1800" dirty="0">
                <a:solidFill>
                  <a:srgbClr val="000000"/>
                </a:solidFill>
                <a:latin typeface="Arial" charset="0"/>
                <a:cs typeface="Arial" charset="0"/>
                <a:sym typeface="Arial" charset="0"/>
              </a:rPr>
              <a:t>The domains in which data is expanding range from computer-aided design and manufacturing to arts and entertainment to intelligence analysis.  The most effective way people have to comprehend and communicate the overall implications relies on computer graphics.  Clear examples from specific domains show the effectiveness of interactive, real-time 3D graphics</a:t>
            </a:r>
            <a:r>
              <a:rPr lang="en-US" altLang="en-US" sz="1800" dirty="0" smtClean="0">
                <a:solidFill>
                  <a:srgbClr val="000000"/>
                </a:solidFill>
                <a:latin typeface="Arial" charset="0"/>
                <a:cs typeface="Arial" charset="0"/>
                <a:sym typeface="Arial" charset="0"/>
              </a:rPr>
              <a:t>.</a:t>
            </a:r>
            <a:endParaRPr lang="en-US" altLang="en-US" sz="1800" dirty="0">
              <a:solidFill>
                <a:srgbClr val="000000"/>
              </a:solidFill>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9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tLang="en-US" sz="2200" dirty="0">
                <a:latin typeface="Lucida Grande" charset="0"/>
                <a:ea typeface="Lucida Grande" charset="0"/>
                <a:cs typeface="Lucida Grande" charset="0"/>
                <a:sym typeface="Lucida Grande" charset="0"/>
              </a:rPr>
              <a:t>1-2 TB: An academic research library</a:t>
            </a:r>
          </a:p>
          <a:p>
            <a:r>
              <a:rPr lang="en-US" altLang="en-US" sz="2200" dirty="0">
                <a:latin typeface="Lucida Grande" charset="0"/>
                <a:ea typeface="Lucida Grande" charset="0"/>
                <a:cs typeface="Lucida Grande" charset="0"/>
                <a:sym typeface="Lucida Grande" charset="0"/>
              </a:rPr>
              <a:t>OR</a:t>
            </a:r>
          </a:p>
          <a:p>
            <a:r>
              <a:rPr lang="en-US" altLang="en-US" sz="2200" dirty="0">
                <a:latin typeface="Lucida Grande" charset="0"/>
                <a:ea typeface="Lucida Grande" charset="0"/>
                <a:cs typeface="Lucida Grande" charset="0"/>
                <a:sym typeface="Lucida Grande" charset="0"/>
              </a:rPr>
              <a:t>50,000 trees made into paper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9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tLang="en-US" sz="2200" dirty="0" smtClean="0">
                <a:latin typeface="Lucida Grande" charset="0"/>
                <a:ea typeface="Lucida Grande" charset="0"/>
                <a:cs typeface="Lucida Grande" charset="0"/>
                <a:sym typeface="Lucida Grande" charset="0"/>
              </a:rPr>
              <a:t>4 PB: a human life (87 years of 1080p HD recording, Blu-Ray encoding) OR</a:t>
            </a:r>
          </a:p>
          <a:p>
            <a:r>
              <a:rPr lang="en-US" altLang="en-US" sz="2200" dirty="0" smtClean="0">
                <a:latin typeface="Lucida Grande" charset="0"/>
                <a:ea typeface="Lucida Grande" charset="0"/>
                <a:cs typeface="Lucida Grande" charset="0"/>
                <a:sym typeface="Lucida Grande" charset="0"/>
              </a:rPr>
              <a:t>200 PB: All printed material</a:t>
            </a:r>
            <a:endParaRPr lang="en-US" altLang="en-US" sz="22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9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marL="65088">
              <a:spcBef>
                <a:spcPts val="588"/>
              </a:spcBef>
            </a:pPr>
            <a:r>
              <a:rPr lang="en-US" altLang="en-US" sz="2400" dirty="0" smtClean="0">
                <a:solidFill>
                  <a:srgbClr val="000000"/>
                </a:solidFill>
                <a:latin typeface="Arial" charset="0"/>
                <a:cs typeface="Arial" charset="0"/>
                <a:sym typeface="Arial" charset="0"/>
              </a:rPr>
              <a:t>Darwin’s law for the growth of human capability has actually stayed constant for tens of thousands of years, and it doesn’t look like there will be a significant rise in our capability in the foreseeable future.</a:t>
            </a:r>
          </a:p>
          <a:p>
            <a:pPr marL="65088">
              <a:spcBef>
                <a:spcPts val="588"/>
              </a:spcBef>
            </a:pPr>
            <a:endParaRPr lang="en-US" altLang="en-US" sz="2400" dirty="0" smtClean="0">
              <a:solidFill>
                <a:srgbClr val="000000"/>
              </a:solidFill>
              <a:latin typeface="Arial" charset="0"/>
              <a:cs typeface="Arial" charset="0"/>
              <a:sym typeface="Arial" charset="0"/>
            </a:endParaRPr>
          </a:p>
          <a:p>
            <a:pPr marL="65088">
              <a:spcBef>
                <a:spcPts val="588"/>
              </a:spcBef>
            </a:pPr>
            <a:r>
              <a:rPr lang="en-US" altLang="en-US" sz="2400" dirty="0" smtClean="0">
                <a:solidFill>
                  <a:srgbClr val="000000"/>
                </a:solidFill>
                <a:latin typeface="Arial" charset="0"/>
                <a:cs typeface="Arial" charset="0"/>
                <a:sym typeface="Arial" charset="0"/>
              </a:rPr>
              <a:t>On the other hand, the growth in technology is producing data at rates faster than any time in history.  Gutenberg’s printing press had a profound effect on the population and forced people to become literate.  Technology allows us to store and retrieve lots more data (both textual and visual) lots faster.  We can process the data more efficiently.  And we can display the data on many more devices with large and small screens than ever before.</a:t>
            </a:r>
            <a:endParaRPr lang="en-US" altLang="en-US" sz="2400" dirty="0">
              <a:solidFill>
                <a:srgbClr val="000000"/>
              </a:solidFill>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A38069F-804D-4577-AB7A-624F04AF6EDF}" type="slidenum">
              <a:rPr lang="en-US"/>
              <a:pPr/>
              <a:t>‹#›</a:t>
            </a:fld>
            <a:endParaRPr lang="en-US"/>
          </a:p>
        </p:txBody>
      </p:sp>
    </p:spTree>
    <p:extLst>
      <p:ext uri="{BB962C8B-B14F-4D97-AF65-F5344CB8AC3E}">
        <p14:creationId xmlns:p14="http://schemas.microsoft.com/office/powerpoint/2010/main" val="1506159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336BB66-97FC-44D0-BCE5-58DE94798B84}" type="slidenum">
              <a:rPr lang="en-US"/>
              <a:pPr/>
              <a:t>‹#›</a:t>
            </a:fld>
            <a:endParaRPr lang="en-US"/>
          </a:p>
        </p:txBody>
      </p:sp>
    </p:spTree>
    <p:extLst>
      <p:ext uri="{BB962C8B-B14F-4D97-AF65-F5344CB8AC3E}">
        <p14:creationId xmlns:p14="http://schemas.microsoft.com/office/powerpoint/2010/main" val="2903037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0"/>
            <a:ext cx="226695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 y="0"/>
            <a:ext cx="664845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509EDB4-1C17-4BDE-99B6-06270DB87DD4}" type="slidenum">
              <a:rPr lang="en-US"/>
              <a:pPr/>
              <a:t>‹#›</a:t>
            </a:fld>
            <a:endParaRPr lang="en-US"/>
          </a:p>
        </p:txBody>
      </p:sp>
    </p:spTree>
    <p:extLst>
      <p:ext uri="{BB962C8B-B14F-4D97-AF65-F5344CB8AC3E}">
        <p14:creationId xmlns:p14="http://schemas.microsoft.com/office/powerpoint/2010/main" val="4028533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8600" y="304800"/>
            <a:ext cx="8686800" cy="1143000"/>
          </a:xfrm>
          <a:solidFill>
            <a:schemeClr val="bg1">
              <a:alpha val="50000"/>
            </a:schemeClr>
          </a:solidFill>
        </p:spPr>
        <p:txBody>
          <a:bodyPr anchor="t" anchorCtr="0"/>
          <a:lstStyle>
            <a:lvl1pPr algn="ctr">
              <a:defRPr sz="2800"/>
            </a:lvl1pPr>
          </a:lstStyle>
          <a:p>
            <a:r>
              <a:rPr lang="en-US" noProof="0" smtClean="0"/>
              <a:t>Click to edit Master title style</a:t>
            </a:r>
            <a:endParaRPr lang="en-US" noProof="0" dirty="0"/>
          </a:p>
        </p:txBody>
      </p:sp>
      <p:sp>
        <p:nvSpPr>
          <p:cNvPr id="6147" name="Rectangle 3"/>
          <p:cNvSpPr>
            <a:spLocks noGrp="1" noChangeArrowheads="1"/>
          </p:cNvSpPr>
          <p:nvPr>
            <p:ph type="subTitle" idx="1"/>
          </p:nvPr>
        </p:nvSpPr>
        <p:spPr>
          <a:xfrm>
            <a:off x="457200" y="1740569"/>
            <a:ext cx="8229600" cy="697832"/>
          </a:xfrm>
          <a:solidFill>
            <a:schemeClr val="bg1">
              <a:alpha val="50000"/>
            </a:schemeClr>
          </a:solidFill>
        </p:spPr>
        <p:txBody>
          <a:bodyPr/>
          <a:lstStyle>
            <a:lvl1pPr marL="0" marR="0" indent="0" algn="l" defTabSz="914400" rtl="0" eaLnBrk="1" fontAlgn="base" latinLnBrk="0" hangingPunct="1">
              <a:lnSpc>
                <a:spcPct val="100000"/>
              </a:lnSpc>
              <a:spcBef>
                <a:spcPct val="0"/>
              </a:spcBef>
              <a:spcAft>
                <a:spcPct val="0"/>
              </a:spcAft>
              <a:buClrTx/>
              <a:buSzPct val="100000"/>
              <a:buFont typeface="Wingdings" pitchFamily="2" charset="2"/>
              <a:buNone/>
              <a:tabLst>
                <a:tab pos="3886200" algn="r"/>
                <a:tab pos="4114800" algn="ctr"/>
                <a:tab pos="4343400" algn="l"/>
              </a:tabLst>
              <a:defRPr sz="2400" baseline="0"/>
            </a:lvl1pPr>
          </a:lstStyle>
          <a:p>
            <a:pPr algn="l">
              <a:tabLst>
                <a:tab pos="3886200" algn="r"/>
                <a:tab pos="4114800" algn="ctr"/>
                <a:tab pos="4343400" algn="l"/>
              </a:tabLst>
            </a:pPr>
            <a:r>
              <a:rPr lang="en-US" smtClean="0"/>
              <a:t>Click to edit Master subtitle style</a:t>
            </a:r>
            <a:endParaRPr lang="en-US" dirty="0"/>
          </a:p>
        </p:txBody>
      </p:sp>
    </p:spTree>
    <p:extLst>
      <p:ext uri="{BB962C8B-B14F-4D97-AF65-F5344CB8AC3E}">
        <p14:creationId xmlns:p14="http://schemas.microsoft.com/office/powerpoint/2010/main" val="19681799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4060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2800" b="1" cap="all"/>
            </a:lvl1pPr>
          </a:lstStyle>
          <a:p>
            <a:r>
              <a:rPr lang="en-US" smtClean="0"/>
              <a:t>Click to edit Master title style</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9659338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sz="half" idx="1"/>
          </p:nvPr>
        </p:nvSpPr>
        <p:spPr>
          <a:xfrm>
            <a:off x="250825"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Inhaltsplatzhalter 3"/>
          <p:cNvSpPr>
            <a:spLocks noGrp="1"/>
          </p:cNvSpPr>
          <p:nvPr>
            <p:ph sz="half" idx="2"/>
          </p:nvPr>
        </p:nvSpPr>
        <p:spPr>
          <a:xfrm>
            <a:off x="4648200"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8891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47989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090623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58663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Mars">
    <p:bg>
      <p:bgRef idx="1001">
        <a:schemeClr val="bg2"/>
      </p:bgRef>
    </p:bg>
    <p:spTree>
      <p:nvGrpSpPr>
        <p:cNvPr id="1" name=""/>
        <p:cNvGrpSpPr/>
        <p:nvPr/>
      </p:nvGrpSpPr>
      <p:grpSpPr>
        <a:xfrm>
          <a:off x="0" y="0"/>
          <a:ext cx="0" cy="0"/>
          <a:chOff x="0" y="0"/>
          <a:chExt cx="0" cy="0"/>
        </a:xfrm>
      </p:grpSpPr>
      <p:pic>
        <p:nvPicPr>
          <p:cNvPr id="8194" name="Picture 2" descr="D:\Shot\Mars\AroundMars\AroundMarsBackgroun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0062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0661EA-A7C4-4A1C-AB91-0A178B7E3731}" type="slidenum">
              <a:rPr lang="en-US"/>
              <a:pPr/>
              <a:t>‹#›</a:t>
            </a:fld>
            <a:endParaRPr lang="en-US"/>
          </a:p>
        </p:txBody>
      </p:sp>
    </p:spTree>
    <p:extLst>
      <p:ext uri="{BB962C8B-B14F-4D97-AF65-F5344CB8AC3E}">
        <p14:creationId xmlns:p14="http://schemas.microsoft.com/office/powerpoint/2010/main" val="3511908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3431016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Text Box 8"/>
          <p:cNvSpPr txBox="1">
            <a:spLocks noChangeArrowheads="1"/>
          </p:cNvSpPr>
          <p:nvPr/>
        </p:nvSpPr>
        <p:spPr bwMode="auto">
          <a:xfrm>
            <a:off x="2362200" y="847270"/>
            <a:ext cx="64173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Visualization, DD2257</a:t>
            </a:r>
          </a:p>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Prof. Dr. Tino Weinkauf</a:t>
            </a:r>
          </a:p>
        </p:txBody>
      </p:sp>
      <p:sp>
        <p:nvSpPr>
          <p:cNvPr id="8194" name="Rectangle 2"/>
          <p:cNvSpPr>
            <a:spLocks noGrp="1" noChangeArrowheads="1"/>
          </p:cNvSpPr>
          <p:nvPr>
            <p:ph type="ctrTitle"/>
          </p:nvPr>
        </p:nvSpPr>
        <p:spPr>
          <a:xfrm>
            <a:off x="2362200" y="2362200"/>
            <a:ext cx="6400800" cy="762000"/>
          </a:xfrm>
          <a:noFill/>
        </p:spPr>
        <p:txBody>
          <a:bodyPr anchor="b"/>
          <a:lstStyle>
            <a:lvl1pPr>
              <a:defRPr sz="2400"/>
            </a:lvl1pPr>
          </a:lstStyle>
          <a:p>
            <a:pPr lvl="0"/>
            <a:r>
              <a:rPr lang="en-US" noProof="0" smtClean="0"/>
              <a:t>Click to edit Master title style</a:t>
            </a:r>
            <a:endParaRPr lang="de-DE" noProof="0" dirty="0" smtClean="0"/>
          </a:p>
        </p:txBody>
      </p:sp>
      <p:sp>
        <p:nvSpPr>
          <p:cNvPr id="8195" name="Rectangle 3"/>
          <p:cNvSpPr>
            <a:spLocks noGrp="1" noChangeArrowheads="1"/>
          </p:cNvSpPr>
          <p:nvPr>
            <p:ph type="subTitle" idx="1"/>
          </p:nvPr>
        </p:nvSpPr>
        <p:spPr>
          <a:xfrm>
            <a:off x="2362200" y="3581400"/>
            <a:ext cx="6400800" cy="3124199"/>
          </a:xfrm>
          <a:noFill/>
        </p:spPr>
        <p:txBody>
          <a:bodyPr/>
          <a:lstStyle>
            <a:lvl1pPr marL="0" indent="0" algn="r">
              <a:spcBef>
                <a:spcPct val="0"/>
              </a:spcBef>
              <a:buFont typeface="Wingdings" pitchFamily="2" charset="2"/>
              <a:buNone/>
              <a:defRPr sz="2000"/>
            </a:lvl1pPr>
          </a:lstStyle>
          <a:p>
            <a:pPr lvl="0"/>
            <a:r>
              <a:rPr lang="en-US" noProof="0" smtClean="0"/>
              <a:t>Click to edit Master subtitle style</a:t>
            </a:r>
            <a:endParaRPr lang="de-DE" noProof="0" dirty="0" smtClean="0"/>
          </a:p>
        </p:txBody>
      </p:sp>
      <p:sp>
        <p:nvSpPr>
          <p:cNvPr id="8196" name="Rectangle 4"/>
          <p:cNvSpPr>
            <a:spLocks noGrp="1" noChangeArrowheads="1"/>
          </p:cNvSpPr>
          <p:nvPr>
            <p:ph type="dt" sz="half" idx="2"/>
          </p:nvPr>
        </p:nvSpPr>
        <p:spPr>
          <a:xfrm>
            <a:off x="990600" y="6248400"/>
            <a:ext cx="1905000" cy="457200"/>
          </a:xfrm>
          <a:prstGeom prst="rect">
            <a:avLst/>
          </a:prstGeom>
        </p:spPr>
        <p:txBody>
          <a:bodyPr/>
          <a:lstStyle>
            <a:lvl1pPr algn="l">
              <a:defRPr sz="1400">
                <a:solidFill>
                  <a:schemeClr val="bg2"/>
                </a:solidFill>
                <a:latin typeface="Tahoma" pitchFamily="34" charset="0"/>
              </a:defRPr>
            </a:lvl1pPr>
          </a:lstStyle>
          <a:p>
            <a:endParaRPr lang="en-US"/>
          </a:p>
        </p:txBody>
      </p:sp>
      <p:sp>
        <p:nvSpPr>
          <p:cNvPr id="8197" name="Rectangle 5"/>
          <p:cNvSpPr>
            <a:spLocks noGrp="1" noChangeArrowheads="1"/>
          </p:cNvSpPr>
          <p:nvPr>
            <p:ph type="ftr" sz="quarter" idx="3"/>
          </p:nvPr>
        </p:nvSpPr>
        <p:spPr>
          <a:xfrm>
            <a:off x="3429000" y="6248400"/>
            <a:ext cx="2895600" cy="457200"/>
          </a:xfrm>
          <a:prstGeom prst="rect">
            <a:avLst/>
          </a:prstGeom>
        </p:spPr>
        <p:txBody>
          <a:bodyPr/>
          <a:lstStyle>
            <a:lvl1pPr algn="ctr">
              <a:defRPr sz="1400">
                <a:solidFill>
                  <a:schemeClr val="bg2"/>
                </a:solidFill>
                <a:latin typeface="Tahoma" pitchFamily="34" charset="0"/>
              </a:defRPr>
            </a:lvl1pPr>
          </a:lstStyle>
          <a:p>
            <a:endParaRPr lang="en-US"/>
          </a:p>
        </p:txBody>
      </p:sp>
      <p:sp>
        <p:nvSpPr>
          <p:cNvPr id="8198" name="Rectangle 6"/>
          <p:cNvSpPr>
            <a:spLocks noGrp="1" noChangeArrowheads="1"/>
          </p:cNvSpPr>
          <p:nvPr>
            <p:ph type="sldNum" sz="quarter" idx="4"/>
          </p:nvPr>
        </p:nvSpPr>
        <p:spPr bwMode="auto">
          <a:xfrm>
            <a:off x="68580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solidFill>
                  <a:schemeClr val="bg2"/>
                </a:solidFill>
                <a:latin typeface="Tahoma" pitchFamily="34" charset="0"/>
              </a:defRPr>
            </a:lvl1pPr>
          </a:lstStyle>
          <a:p>
            <a:fld id="{3ACAD06D-12F8-4B34-93F4-C1623D38285A}" type="slidenum">
              <a:rPr lang="en-US" smtClean="0"/>
              <a:pPr/>
              <a:t>‹#›</a:t>
            </a:fld>
            <a:endParaRPr lang="en-US"/>
          </a:p>
        </p:txBody>
      </p:sp>
      <p:pic>
        <p:nvPicPr>
          <p:cNvPr id="1026" name="Picture 2" descr="D:\Projekte\KTH\KTH Logo\RGB, Screen\KTH_Logotyp_RGB_20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94135"/>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028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8600" y="304800"/>
            <a:ext cx="8686800" cy="1143000"/>
          </a:xfrm>
          <a:solidFill>
            <a:schemeClr val="bg1">
              <a:alpha val="50000"/>
            </a:schemeClr>
          </a:solidFill>
        </p:spPr>
        <p:txBody>
          <a:bodyPr anchor="t" anchorCtr="0"/>
          <a:lstStyle>
            <a:lvl1pPr algn="ctr">
              <a:defRPr sz="2800"/>
            </a:lvl1pPr>
          </a:lstStyle>
          <a:p>
            <a:r>
              <a:rPr lang="en-US" noProof="0" smtClean="0"/>
              <a:t>Click to edit Master title style</a:t>
            </a:r>
            <a:endParaRPr lang="en-US" noProof="0" dirty="0"/>
          </a:p>
        </p:txBody>
      </p:sp>
      <p:sp>
        <p:nvSpPr>
          <p:cNvPr id="6147" name="Rectangle 3"/>
          <p:cNvSpPr>
            <a:spLocks noGrp="1" noChangeArrowheads="1"/>
          </p:cNvSpPr>
          <p:nvPr>
            <p:ph type="subTitle" idx="1"/>
          </p:nvPr>
        </p:nvSpPr>
        <p:spPr>
          <a:xfrm>
            <a:off x="457200" y="1740569"/>
            <a:ext cx="8229600" cy="697832"/>
          </a:xfrm>
          <a:solidFill>
            <a:schemeClr val="bg1">
              <a:alpha val="50000"/>
            </a:schemeClr>
          </a:solidFill>
        </p:spPr>
        <p:txBody>
          <a:bodyPr/>
          <a:lstStyle>
            <a:lvl1pPr marL="0" marR="0" indent="0" algn="l" defTabSz="914400" rtl="0" eaLnBrk="1" fontAlgn="base" latinLnBrk="0" hangingPunct="1">
              <a:lnSpc>
                <a:spcPct val="100000"/>
              </a:lnSpc>
              <a:spcBef>
                <a:spcPct val="0"/>
              </a:spcBef>
              <a:spcAft>
                <a:spcPct val="0"/>
              </a:spcAft>
              <a:buClrTx/>
              <a:buSzPct val="100000"/>
              <a:buFont typeface="Wingdings" pitchFamily="2" charset="2"/>
              <a:buNone/>
              <a:tabLst>
                <a:tab pos="3886200" algn="r"/>
                <a:tab pos="4114800" algn="ctr"/>
                <a:tab pos="4343400" algn="l"/>
              </a:tabLst>
              <a:defRPr sz="2400" baseline="0"/>
            </a:lvl1pPr>
          </a:lstStyle>
          <a:p>
            <a:pPr algn="l">
              <a:tabLst>
                <a:tab pos="3886200" algn="r"/>
                <a:tab pos="4114800" algn="ctr"/>
                <a:tab pos="4343400" algn="l"/>
              </a:tabLst>
            </a:pPr>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2800" b="1" cap="all"/>
            </a:lvl1pPr>
          </a:lstStyle>
          <a:p>
            <a:r>
              <a:rPr lang="en-US" smtClean="0"/>
              <a:t>Click to edit Master title style</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sz="half" idx="1"/>
          </p:nvPr>
        </p:nvSpPr>
        <p:spPr>
          <a:xfrm>
            <a:off x="250825"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Inhaltsplatzhalter 3"/>
          <p:cNvSpPr>
            <a:spLocks noGrp="1"/>
          </p:cNvSpPr>
          <p:nvPr>
            <p:ph sz="half" idx="2"/>
          </p:nvPr>
        </p:nvSpPr>
        <p:spPr>
          <a:xfrm>
            <a:off x="4648200"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D906ABD-7F37-4CC7-A27D-CEA147F2737E}" type="slidenum">
              <a:rPr lang="en-US"/>
              <a:pPr/>
              <a:t>‹#›</a:t>
            </a:fld>
            <a:endParaRPr lang="en-US"/>
          </a:p>
        </p:txBody>
      </p:sp>
    </p:spTree>
    <p:extLst>
      <p:ext uri="{BB962C8B-B14F-4D97-AF65-F5344CB8AC3E}">
        <p14:creationId xmlns:p14="http://schemas.microsoft.com/office/powerpoint/2010/main" val="3704197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Mars">
    <p:bg>
      <p:bgRef idx="1001">
        <a:schemeClr val="bg2"/>
      </p:bgRef>
    </p:bg>
    <p:spTree>
      <p:nvGrpSpPr>
        <p:cNvPr id="1" name=""/>
        <p:cNvGrpSpPr/>
        <p:nvPr/>
      </p:nvGrpSpPr>
      <p:grpSpPr>
        <a:xfrm>
          <a:off x="0" y="0"/>
          <a:ext cx="0" cy="0"/>
          <a:chOff x="0" y="0"/>
          <a:chExt cx="0" cy="0"/>
        </a:xfrm>
      </p:grpSpPr>
      <p:pic>
        <p:nvPicPr>
          <p:cNvPr id="8194" name="Picture 2" descr="D:\Shot\Mars\AroundMars\AroundMars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29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2238" y="115888"/>
            <a:ext cx="6230937" cy="28733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0825" y="549275"/>
            <a:ext cx="4244975" cy="5759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549275"/>
            <a:ext cx="4244975" cy="5759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988175" y="6453188"/>
            <a:ext cx="1905000" cy="28892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1763713" y="6453188"/>
            <a:ext cx="5105400" cy="2889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2479143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26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371600"/>
            <a:ext cx="426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DCC6B74-924F-40E2-8484-E492369D2D65}" type="slidenum">
              <a:rPr lang="en-US"/>
              <a:pPr/>
              <a:t>‹#›</a:t>
            </a:fld>
            <a:endParaRPr lang="en-US"/>
          </a:p>
        </p:txBody>
      </p:sp>
    </p:spTree>
    <p:extLst>
      <p:ext uri="{BB962C8B-B14F-4D97-AF65-F5344CB8AC3E}">
        <p14:creationId xmlns:p14="http://schemas.microsoft.com/office/powerpoint/2010/main" val="866722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2FE553C-13B7-4470-8EC4-C61CDE11CA43}" type="slidenum">
              <a:rPr lang="en-US"/>
              <a:pPr/>
              <a:t>‹#›</a:t>
            </a:fld>
            <a:endParaRPr lang="en-US"/>
          </a:p>
        </p:txBody>
      </p:sp>
    </p:spTree>
    <p:extLst>
      <p:ext uri="{BB962C8B-B14F-4D97-AF65-F5344CB8AC3E}">
        <p14:creationId xmlns:p14="http://schemas.microsoft.com/office/powerpoint/2010/main" val="386653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04908C2-2602-4E40-99CD-3BF0F779FFDF}" type="slidenum">
              <a:rPr lang="en-US"/>
              <a:pPr/>
              <a:t>‹#›</a:t>
            </a:fld>
            <a:endParaRPr lang="en-US"/>
          </a:p>
        </p:txBody>
      </p:sp>
    </p:spTree>
    <p:extLst>
      <p:ext uri="{BB962C8B-B14F-4D97-AF65-F5344CB8AC3E}">
        <p14:creationId xmlns:p14="http://schemas.microsoft.com/office/powerpoint/2010/main" val="18657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EA1E0EA-0906-4BD6-B862-CB0713C807D7}" type="slidenum">
              <a:rPr lang="en-US"/>
              <a:pPr/>
              <a:t>‹#›</a:t>
            </a:fld>
            <a:endParaRPr lang="en-US"/>
          </a:p>
        </p:txBody>
      </p:sp>
    </p:spTree>
    <p:extLst>
      <p:ext uri="{BB962C8B-B14F-4D97-AF65-F5344CB8AC3E}">
        <p14:creationId xmlns:p14="http://schemas.microsoft.com/office/powerpoint/2010/main" val="2190839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C131743-3345-4547-878E-9746303C2344}" type="slidenum">
              <a:rPr lang="en-US"/>
              <a:pPr/>
              <a:t>‹#›</a:t>
            </a:fld>
            <a:endParaRPr lang="en-US"/>
          </a:p>
        </p:txBody>
      </p:sp>
    </p:spTree>
    <p:extLst>
      <p:ext uri="{BB962C8B-B14F-4D97-AF65-F5344CB8AC3E}">
        <p14:creationId xmlns:p14="http://schemas.microsoft.com/office/powerpoint/2010/main" val="4235250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1D7F68D-B95A-44CB-9109-2C37BFADAC87}" type="slidenum">
              <a:rPr lang="en-US"/>
              <a:pPr/>
              <a:t>‹#›</a:t>
            </a:fld>
            <a:endParaRPr lang="en-US"/>
          </a:p>
        </p:txBody>
      </p:sp>
    </p:spTree>
    <p:extLst>
      <p:ext uri="{BB962C8B-B14F-4D97-AF65-F5344CB8AC3E}">
        <p14:creationId xmlns:p14="http://schemas.microsoft.com/office/powerpoint/2010/main" val="339273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bwMode="auto">
          <a:xfrm>
            <a:off x="76200" y="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29379" name="Rectangle 3"/>
          <p:cNvSpPr>
            <a:spLocks noGrp="1" noChangeArrowheads="1"/>
          </p:cNvSpPr>
          <p:nvPr>
            <p:ph type="body" idx="1"/>
          </p:nvPr>
        </p:nvSpPr>
        <p:spPr bwMode="auto">
          <a:xfrm>
            <a:off x="457200" y="1371600"/>
            <a:ext cx="8686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29380"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atin typeface="+mn-lt"/>
              </a:defRPr>
            </a:lvl1pPr>
          </a:lstStyle>
          <a:p>
            <a:endParaRPr lang="en-US"/>
          </a:p>
        </p:txBody>
      </p:sp>
      <p:sp>
        <p:nvSpPr>
          <p:cNvPr id="22938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22938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fld id="{9A195DAF-8C95-42C8-903D-E0E15D78B3E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ctr" rtl="0" fontAlgn="base">
        <a:spcBef>
          <a:spcPct val="0"/>
        </a:spcBef>
        <a:spcAft>
          <a:spcPct val="0"/>
        </a:spcAft>
        <a:defRPr sz="4400">
          <a:solidFill>
            <a:schemeClr val="accent2"/>
          </a:solidFill>
          <a:latin typeface="+mj-lt"/>
          <a:ea typeface="+mj-ea"/>
          <a:cs typeface="+mj-cs"/>
        </a:defRPr>
      </a:lvl1pPr>
      <a:lvl2pPr algn="ctr" rtl="0" fontAlgn="base">
        <a:spcBef>
          <a:spcPct val="0"/>
        </a:spcBef>
        <a:spcAft>
          <a:spcPct val="0"/>
        </a:spcAft>
        <a:defRPr sz="4400">
          <a:solidFill>
            <a:schemeClr val="accent2"/>
          </a:solidFill>
          <a:latin typeface="Times New Roman" pitchFamily="18" charset="0"/>
          <a:cs typeface="Arial" charset="0"/>
        </a:defRPr>
      </a:lvl2pPr>
      <a:lvl3pPr algn="ctr" rtl="0" fontAlgn="base">
        <a:spcBef>
          <a:spcPct val="0"/>
        </a:spcBef>
        <a:spcAft>
          <a:spcPct val="0"/>
        </a:spcAft>
        <a:defRPr sz="4400">
          <a:solidFill>
            <a:schemeClr val="accent2"/>
          </a:solidFill>
          <a:latin typeface="Times New Roman" pitchFamily="18" charset="0"/>
          <a:cs typeface="Arial" charset="0"/>
        </a:defRPr>
      </a:lvl3pPr>
      <a:lvl4pPr algn="ctr" rtl="0" fontAlgn="base">
        <a:spcBef>
          <a:spcPct val="0"/>
        </a:spcBef>
        <a:spcAft>
          <a:spcPct val="0"/>
        </a:spcAft>
        <a:defRPr sz="4400">
          <a:solidFill>
            <a:schemeClr val="accent2"/>
          </a:solidFill>
          <a:latin typeface="Times New Roman" pitchFamily="18" charset="0"/>
          <a:cs typeface="Arial" charset="0"/>
        </a:defRPr>
      </a:lvl4pPr>
      <a:lvl5pPr algn="ctr" rtl="0" fontAlgn="base">
        <a:spcBef>
          <a:spcPct val="0"/>
        </a:spcBef>
        <a:spcAft>
          <a:spcPct val="0"/>
        </a:spcAft>
        <a:defRPr sz="4400">
          <a:solidFill>
            <a:schemeClr val="accent2"/>
          </a:solidFill>
          <a:latin typeface="Times New Roman" pitchFamily="18" charset="0"/>
          <a:cs typeface="Arial" charset="0"/>
        </a:defRPr>
      </a:lvl5pPr>
      <a:lvl6pPr marL="457200" algn="ctr" rtl="0" fontAlgn="base">
        <a:spcBef>
          <a:spcPct val="0"/>
        </a:spcBef>
        <a:spcAft>
          <a:spcPct val="0"/>
        </a:spcAft>
        <a:defRPr sz="4400">
          <a:solidFill>
            <a:schemeClr val="accent2"/>
          </a:solidFill>
          <a:latin typeface="Times New Roman" pitchFamily="18" charset="0"/>
          <a:cs typeface="Arial" charset="0"/>
        </a:defRPr>
      </a:lvl6pPr>
      <a:lvl7pPr marL="914400" algn="ctr" rtl="0" fontAlgn="base">
        <a:spcBef>
          <a:spcPct val="0"/>
        </a:spcBef>
        <a:spcAft>
          <a:spcPct val="0"/>
        </a:spcAft>
        <a:defRPr sz="4400">
          <a:solidFill>
            <a:schemeClr val="accent2"/>
          </a:solidFill>
          <a:latin typeface="Times New Roman" pitchFamily="18" charset="0"/>
          <a:cs typeface="Arial" charset="0"/>
        </a:defRPr>
      </a:lvl7pPr>
      <a:lvl8pPr marL="1371600" algn="ctr" rtl="0" fontAlgn="base">
        <a:spcBef>
          <a:spcPct val="0"/>
        </a:spcBef>
        <a:spcAft>
          <a:spcPct val="0"/>
        </a:spcAft>
        <a:defRPr sz="4400">
          <a:solidFill>
            <a:schemeClr val="accent2"/>
          </a:solidFill>
          <a:latin typeface="Times New Roman" pitchFamily="18" charset="0"/>
          <a:cs typeface="Arial" charset="0"/>
        </a:defRPr>
      </a:lvl8pPr>
      <a:lvl9pPr marL="1828800" algn="ctr" rtl="0" fontAlgn="base">
        <a:spcBef>
          <a:spcPct val="0"/>
        </a:spcBef>
        <a:spcAft>
          <a:spcPct val="0"/>
        </a:spcAft>
        <a:defRPr sz="4400">
          <a:solidFill>
            <a:schemeClr val="accent2"/>
          </a:solidFill>
          <a:latin typeface="Times New Roman" pitchFamily="18"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47800" y="115888"/>
            <a:ext cx="744537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das </a:t>
            </a:r>
            <a:r>
              <a:rPr lang="en-US" noProof="0" dirty="0" err="1" smtClean="0"/>
              <a:t>Titelformat</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p:txBody>
      </p:sp>
      <p:sp>
        <p:nvSpPr>
          <p:cNvPr id="5123" name="Rectangle 3"/>
          <p:cNvSpPr>
            <a:spLocks noGrp="1" noChangeArrowheads="1"/>
          </p:cNvSpPr>
          <p:nvPr>
            <p:ph type="body" idx="1"/>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5126" name="Text Box 6"/>
          <p:cNvSpPr txBox="1">
            <a:spLocks noChangeArrowheads="1"/>
          </p:cNvSpPr>
          <p:nvPr/>
        </p:nvSpPr>
        <p:spPr bwMode="auto">
          <a:xfrm>
            <a:off x="250825" y="6453188"/>
            <a:ext cx="6240463" cy="244475"/>
          </a:xfrm>
          <a:prstGeom prst="rect">
            <a:avLst/>
          </a:prstGeom>
          <a:noFill/>
          <a:ln w="9525">
            <a:noFill/>
            <a:miter lim="800000"/>
            <a:headEnd/>
            <a:tailEnd/>
          </a:ln>
          <a:effectLst/>
        </p:spPr>
        <p:txBody>
          <a:bodyPr>
            <a:spAutoFit/>
          </a:bodyPr>
          <a:lstStyle/>
          <a:p>
            <a:pPr algn="l" fontAlgn="auto">
              <a:spcBef>
                <a:spcPct val="50000"/>
              </a:spcBef>
              <a:spcAft>
                <a:spcPts val="0"/>
              </a:spcAft>
            </a:pPr>
            <a:r>
              <a:rPr lang="en-US" sz="1000" i="1" dirty="0" smtClean="0">
                <a:solidFill>
                  <a:srgbClr val="7F7F7F"/>
                </a:solidFill>
                <a:latin typeface="Arial"/>
                <a:cs typeface="+mn-cs"/>
              </a:rPr>
              <a:t>Applications of Discrete Morse Theory, </a:t>
            </a:r>
            <a:r>
              <a:rPr lang="en-US" sz="1000" i="1" dirty="0">
                <a:solidFill>
                  <a:srgbClr val="7F7F7F"/>
                </a:solidFill>
                <a:latin typeface="Arial"/>
                <a:cs typeface="+mn-cs"/>
              </a:rPr>
              <a:t>Tino </a:t>
            </a:r>
            <a:r>
              <a:rPr lang="en-US" sz="1000" i="1" dirty="0" smtClean="0">
                <a:solidFill>
                  <a:srgbClr val="7F7F7F"/>
                </a:solidFill>
                <a:latin typeface="Arial"/>
                <a:cs typeface="+mn-cs"/>
              </a:rPr>
              <a:t>Weinkauf, Joint Lecture 2011</a:t>
            </a:r>
            <a:endParaRPr lang="en-US" sz="1000" i="1" dirty="0">
              <a:solidFill>
                <a:srgbClr val="7F7F7F"/>
              </a:solidFill>
              <a:latin typeface="Arial"/>
              <a:cs typeface="+mn-cs"/>
            </a:endParaRPr>
          </a:p>
        </p:txBody>
      </p:sp>
    </p:spTree>
    <p:extLst>
      <p:ext uri="{BB962C8B-B14F-4D97-AF65-F5344CB8AC3E}">
        <p14:creationId xmlns:p14="http://schemas.microsoft.com/office/powerpoint/2010/main" val="33316081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timing>
    <p:tnLst>
      <p:par>
        <p:cTn id="1" dur="indefinite" restart="never" nodeType="tmRoot"/>
      </p:par>
    </p:tnLst>
  </p:timing>
  <p:txStyles>
    <p:title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p:titleStyle>
    <p:body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47800" y="115888"/>
            <a:ext cx="744537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das </a:t>
            </a:r>
            <a:r>
              <a:rPr lang="en-US" noProof="0" dirty="0" err="1" smtClean="0"/>
              <a:t>Titelformat</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p:txBody>
      </p:sp>
      <p:sp>
        <p:nvSpPr>
          <p:cNvPr id="5123" name="Rectangle 3"/>
          <p:cNvSpPr>
            <a:spLocks noGrp="1" noChangeArrowheads="1"/>
          </p:cNvSpPr>
          <p:nvPr>
            <p:ph type="body" idx="1"/>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5126" name="Text Box 6"/>
          <p:cNvSpPr txBox="1">
            <a:spLocks noChangeArrowheads="1"/>
          </p:cNvSpPr>
          <p:nvPr/>
        </p:nvSpPr>
        <p:spPr bwMode="auto">
          <a:xfrm>
            <a:off x="250825" y="6453188"/>
            <a:ext cx="6759575" cy="246221"/>
          </a:xfrm>
          <a:prstGeom prst="rect">
            <a:avLst/>
          </a:prstGeom>
          <a:noFill/>
          <a:ln w="9525">
            <a:noFill/>
            <a:miter lim="800000"/>
            <a:headEnd/>
            <a:tailEnd/>
          </a:ln>
          <a:effectLst/>
        </p:spPr>
        <p:txBody>
          <a:bodyPr wrap="square">
            <a:spAutoFit/>
          </a:bodyPr>
          <a:lstStyle/>
          <a:p>
            <a:pPr algn="l">
              <a:spcBef>
                <a:spcPct val="50000"/>
              </a:spcBef>
            </a:pPr>
            <a:r>
              <a:rPr lang="en-US" sz="1000" i="1" dirty="0" smtClean="0">
                <a:solidFill>
                  <a:srgbClr val="7F7F7F"/>
                </a:solidFill>
              </a:rPr>
              <a:t>Visualization, Tino Weinkauf, KTH Stockholm</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p:timing>
    <p:tnLst>
      <p:par>
        <p:cTn id="1" dur="indefinite" restart="never" nodeType="tmRoot"/>
      </p:par>
    </p:tnLst>
  </p:timing>
  <p:txStyles>
    <p:title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p:titleStyle>
    <p:body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3" Type="http://schemas.openxmlformats.org/officeDocument/2006/relationships/hyperlink" Target="krishnan.mp4" TargetMode="External"/><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file:///D:\Projekte\Vorlesungen\2011%20WS%20Scientific%20Visualization\Lecture01\weinkauf07c_cylinderparticlecores.avi" TargetMode="External"/><Relationship Id="rId1" Type="http://schemas.microsoft.com/office/2007/relationships/media" Target="file:///D:\Projekte\Vorlesungen\2011%20WS%20Scientific%20Visualization\Lecture01\weinkauf07c_cylinderparticlecores.avi" TargetMode="Externa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hyperlink" Target="ogawa.mov" TargetMode="External"/><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7.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hyperlink" Target="mailto:wiebkek@kth.se" TargetMode="Externa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s://kth.instructure.com/courses/2491" TargetMode="External"/><Relationship Id="rId2" Type="http://schemas.openxmlformats.org/officeDocument/2006/relationships/hyperlink" Target="mailto:weinkauf@kth.se" TargetMode="Externa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hyperlink" Target="https://kth.instructure.com/courses/2491" TargetMode="Externa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file:///D:\Projekte\Vorlesungen\2011%20WS%20Scientific%20Visualization\Lecture01\EM-0085-01.avi" TargetMode="External"/><Relationship Id="rId1" Type="http://schemas.microsoft.com/office/2007/relationships/media" Target="file:///D:\Projekte\Vorlesungen\2011%20WS%20Scientific%20Visualization\Lecture01\EM-0085-01.avi" TargetMode="Externa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29.jpeg"/></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s://www.kth.se/student/studentliv/funktionsnedsattning/ansok-om-stod-for-funktionsnedsattning" TargetMode="External"/><Relationship Id="rId2" Type="http://schemas.openxmlformats.org/officeDocument/2006/relationships/hyperlink" Target="https://www.kth.se/en/student/studentliv/funktionsnedsattning" TargetMode="Externa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5.jpeg"/><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6.png"/><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wtfviz.net/" TargetMode="External"/><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3.xml"/></Relationships>
</file>

<file path=ppt/slides/_rels/slide8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file:///D:\Projekte\Vorlesungen\2011%20WS%20Scientific%20Visualization\Lecture01\zib-cas-facelab.mpg" TargetMode="External"/><Relationship Id="rId1" Type="http://schemas.microsoft.com/office/2007/relationships/media" Target="file:///D:\Projekte\Vorlesungen\2011%20WS%20Scientific%20Visualization\Lecture01\zib-cas-facelab.mpg" TargetMode="External"/><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file:///D:\Projekte\Vorlesungen\2015-16%20P4%20Visualization\Lectures\Lecture01\MigratingCell.avi" TargetMode="External"/><Relationship Id="rId1" Type="http://schemas.microsoft.com/office/2007/relationships/media" Target="file:///D:\Projekte\Vorlesungen\2015-16%20P4%20Visualization\Lectures\Lecture01\MigratingCell.avi" TargetMode="External"/><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file:///D:\Projekte\Vorlesungen\2015-16%20P4%20Visualization\Lectures\Lecture01\CellMembraneNoCover.avi" TargetMode="External"/><Relationship Id="rId1" Type="http://schemas.microsoft.com/office/2007/relationships/media" Target="file:///D:\Projekte\Vorlesungen\2015-16%20P4%20Visualization\Lectures\Lecture01\CellMembraneNoCover.avi" TargetMode="Externa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file:///D:\Projekte\Vorlesungen\2015-16%20P4%20Visualization\Lectures\Lecture01\AroundMars.avi" TargetMode="External"/><Relationship Id="rId1" Type="http://schemas.microsoft.com/office/2007/relationships/media" Target="file:///D:\Projekte\Vorlesungen\2015-16%20P4%20Visualization\Lectures\Lecture01\AroundMars.avi" TargetMode="External"/><Relationship Id="rId5" Type="http://schemas.openxmlformats.org/officeDocument/2006/relationships/image" Target="../media/image60.jpe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2.jpeg"/><Relationship Id="rId2" Type="http://schemas.openxmlformats.org/officeDocument/2006/relationships/image" Target="../media/image63.jpeg"/><Relationship Id="rId1" Type="http://schemas.openxmlformats.org/officeDocument/2006/relationships/slideLayout" Target="../slideLayouts/slideLayout19.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9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file:///D:\Projekte\Vorlesungen\2011%20WS%20Scientific%20Visualization\Lecture01\BinaryBlackHoles.avi" TargetMode="External"/><Relationship Id="rId1" Type="http://schemas.microsoft.com/office/2007/relationships/media" Target="file:///D:\Projekte\Vorlesungen\2011%20WS%20Scientific%20Visualization\Lecture01\BinaryBlackHoles.avi" TargetMode="External"/><Relationship Id="rId4" Type="http://schemas.openxmlformats.org/officeDocument/2006/relationships/image" Target="../media/image70.png"/></Relationships>
</file>

<file path=ppt/slides/_rels/slide9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3" Type="http://schemas.microsoft.com/office/2007/relationships/media" Target="file:///D:\Projekte\Vorlesungen\2011%20WS%20Scientific%20Visualization\Lecture01\AhmedSmoke.avi" TargetMode="External"/><Relationship Id="rId7" Type="http://schemas.openxmlformats.org/officeDocument/2006/relationships/image" Target="../media/image73.png"/><Relationship Id="rId2" Type="http://schemas.openxmlformats.org/officeDocument/2006/relationships/video" Target="file:///D:\Projekte\Vorlesungen\2011%20WS%20Scientific%20Visualization\Lecture01\AhmedWool.avi" TargetMode="External"/><Relationship Id="rId1" Type="http://schemas.microsoft.com/office/2007/relationships/media" Target="file:///D:\Projekte\Vorlesungen\2011%20WS%20Scientific%20Visualization\Lecture01\AhmedWool.avi" TargetMode="External"/><Relationship Id="rId6" Type="http://schemas.openxmlformats.org/officeDocument/2006/relationships/image" Target="../media/image72.png"/><Relationship Id="rId5" Type="http://schemas.openxmlformats.org/officeDocument/2006/relationships/slideLayout" Target="../slideLayouts/slideLayout27.xml"/><Relationship Id="rId4" Type="http://schemas.openxmlformats.org/officeDocument/2006/relationships/video" Target="file:///D:\Projekte\Vorlesungen\2011%20WS%20Scientific%20Visualization\Lecture01\AhmedSmoke.avi" TargetMode="Externa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file:///D:\Projekte\Vorlesungen\2011%20WS%20Scientific%20Visualization\Lecture01\InteractiveSession.avi" TargetMode="External"/><Relationship Id="rId1" Type="http://schemas.microsoft.com/office/2007/relationships/media" Target="file:///D:\Projekte\Vorlesungen\2011%20WS%20Scientific%20Visualization\Lecture01\InteractiveSession.avi" TargetMode="Externa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ctrTitle"/>
          </p:nvPr>
        </p:nvSpPr>
        <p:spPr>
          <a:xfrm>
            <a:off x="838200" y="1828800"/>
            <a:ext cx="7924800" cy="1143000"/>
          </a:xfrm>
        </p:spPr>
        <p:txBody>
          <a:bodyPr/>
          <a:lstStyle/>
          <a:p>
            <a:r>
              <a:rPr lang="en-US" sz="3600" dirty="0" smtClean="0"/>
              <a:t>Visualization</a:t>
            </a:r>
            <a:endParaRPr lang="de-DE" dirty="0"/>
          </a:p>
        </p:txBody>
      </p:sp>
      <p:sp>
        <p:nvSpPr>
          <p:cNvPr id="120837" name="Rectangle 5"/>
          <p:cNvSpPr>
            <a:spLocks noGrp="1" noChangeArrowheads="1"/>
          </p:cNvSpPr>
          <p:nvPr>
            <p:ph type="subTitle" idx="1"/>
          </p:nvPr>
        </p:nvSpPr>
        <p:spPr/>
        <p:txBody>
          <a:bodyPr/>
          <a:lstStyle/>
          <a:p>
            <a:r>
              <a:rPr lang="en-US" dirty="0" smtClean="0"/>
              <a:t>Tino Weinkauf</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smtClean="0"/>
              <a:t>Homework &amp; Exam</a:t>
            </a:r>
            <a:endParaRPr lang="en-US" dirty="0" smtClean="0"/>
          </a:p>
        </p:txBody>
      </p:sp>
      <p:sp>
        <p:nvSpPr>
          <p:cNvPr id="23556" name="Rectangle 3"/>
          <p:cNvSpPr>
            <a:spLocks noGrp="1" noChangeArrowheads="1"/>
          </p:cNvSpPr>
          <p:nvPr>
            <p:ph idx="1"/>
          </p:nvPr>
        </p:nvSpPr>
        <p:spPr/>
        <p:txBody>
          <a:bodyPr/>
          <a:lstStyle/>
          <a:p>
            <a:r>
              <a:rPr lang="en-US" dirty="0" smtClean="0"/>
              <a:t>To pass the lecture, you need to...</a:t>
            </a:r>
          </a:p>
          <a:p>
            <a:pPr lvl="1"/>
            <a:r>
              <a:rPr lang="en-US" dirty="0" smtClean="0"/>
              <a:t>Work on </a:t>
            </a:r>
            <a:r>
              <a:rPr lang="en-US" b="1" dirty="0" smtClean="0"/>
              <a:t>all homework assignments</a:t>
            </a:r>
          </a:p>
          <a:p>
            <a:pPr lvl="1"/>
            <a:r>
              <a:rPr lang="en-US" dirty="0" smtClean="0"/>
              <a:t>Obtain at least </a:t>
            </a:r>
            <a:r>
              <a:rPr lang="en-US" b="1" dirty="0" smtClean="0"/>
              <a:t>50%</a:t>
            </a:r>
            <a:r>
              <a:rPr lang="en-US" dirty="0" smtClean="0"/>
              <a:t> of the assignments score</a:t>
            </a:r>
          </a:p>
          <a:p>
            <a:pPr lvl="1"/>
            <a:r>
              <a:rPr lang="en-US" b="1" dirty="0" smtClean="0"/>
              <a:t>Pass</a:t>
            </a:r>
            <a:r>
              <a:rPr lang="en-US" dirty="0" smtClean="0"/>
              <a:t> the final oral/written exam == grade</a:t>
            </a:r>
          </a:p>
          <a:p>
            <a:pPr lvl="2"/>
            <a:r>
              <a:rPr lang="en-US" dirty="0" smtClean="0"/>
              <a:t>Written: 2 hours</a:t>
            </a:r>
          </a:p>
          <a:p>
            <a:r>
              <a:rPr lang="en-US" dirty="0" smtClean="0"/>
              <a:t>Date for the written exam:</a:t>
            </a:r>
          </a:p>
          <a:p>
            <a:pPr lvl="1"/>
            <a:r>
              <a:rPr lang="da-DK" dirty="0" smtClean="0"/>
              <a:t>October 27</a:t>
            </a:r>
            <a:endParaRPr lang="en-US" dirty="0" smtClean="0"/>
          </a:p>
          <a:p>
            <a:r>
              <a:rPr lang="en-US" dirty="0" smtClean="0"/>
              <a:t>Date for the re-exam:</a:t>
            </a:r>
          </a:p>
          <a:p>
            <a:pPr lvl="1"/>
            <a:r>
              <a:rPr lang="en-US" dirty="0" err="1" smtClean="0"/>
              <a:t>tbd</a:t>
            </a:r>
            <a:endParaRPr lang="en-US" dirty="0" smtClean="0"/>
          </a:p>
          <a:p>
            <a:r>
              <a:rPr lang="en-US" dirty="0" smtClean="0"/>
              <a:t>7.5 CP</a:t>
            </a:r>
          </a:p>
        </p:txBody>
      </p:sp>
    </p:spTree>
    <p:extLst>
      <p:ext uri="{BB962C8B-B14F-4D97-AF65-F5344CB8AC3E}">
        <p14:creationId xmlns:p14="http://schemas.microsoft.com/office/powerpoint/2010/main" val="30485253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r>
              <a:rPr lang="en-US"/>
              <a:t>Flow Visualization</a:t>
            </a:r>
            <a:endParaRPr lang="de-DE"/>
          </a:p>
        </p:txBody>
      </p:sp>
      <p:pic>
        <p:nvPicPr>
          <p:cNvPr id="306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6118225"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6181" name="Text Box 5"/>
          <p:cNvSpPr txBox="1">
            <a:spLocks noChangeArrowheads="1"/>
          </p:cNvSpPr>
          <p:nvPr/>
        </p:nvSpPr>
        <p:spPr bwMode="auto">
          <a:xfrm>
            <a:off x="4648200" y="5105400"/>
            <a:ext cx="2971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a:t>[</a:t>
            </a:r>
            <a:r>
              <a:rPr lang="en-US" sz="1400" dirty="0">
                <a:hlinkClick r:id="rId3" action="ppaction://hlinkfile"/>
              </a:rPr>
              <a:t>start video krishnan.mp4 manually</a:t>
            </a:r>
            <a:r>
              <a:rPr lang="en-US" sz="1400" dirty="0"/>
              <a:t>]</a:t>
            </a:r>
            <a:endParaRPr lang="de-DE" sz="14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8" name="Rectangle 6"/>
          <p:cNvSpPr>
            <a:spLocks noGrp="1" noChangeArrowheads="1"/>
          </p:cNvSpPr>
          <p:nvPr>
            <p:ph type="title"/>
          </p:nvPr>
        </p:nvSpPr>
        <p:spPr/>
        <p:txBody>
          <a:bodyPr/>
          <a:lstStyle/>
          <a:p>
            <a:r>
              <a:rPr lang="en-US"/>
              <a:t>Feature-Based Flow Visualization</a:t>
            </a:r>
            <a:endParaRPr lang="de-DE"/>
          </a:p>
        </p:txBody>
      </p:sp>
      <p:pic>
        <p:nvPicPr>
          <p:cNvPr id="310277" name="weinkauf07c_cylinderparticlecores.avi">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a:xfrm>
            <a:off x="1790700" y="1143000"/>
            <a:ext cx="5562600" cy="3336925"/>
          </a:xfrm>
          <a:ln w="12700">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0280" name="Text Box 8"/>
          <p:cNvSpPr txBox="1">
            <a:spLocks noChangeArrowheads="1"/>
          </p:cNvSpPr>
          <p:nvPr/>
        </p:nvSpPr>
        <p:spPr bwMode="auto">
          <a:xfrm>
            <a:off x="1482725" y="5029200"/>
            <a:ext cx="6178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Cores of swirling particle motion in a flow behind a cylinder.</a:t>
            </a:r>
          </a:p>
          <a:p>
            <a:r>
              <a:rPr lang="en-US"/>
              <a:t>Weinkauf, Sahner, Theisel, Hege, Vis 2007</a:t>
            </a:r>
            <a:endParaRPr lang="de-D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8360" fill="hold"/>
                                        <p:tgtEl>
                                          <p:spTgt spid="3102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10277"/>
                </p:tgtEl>
              </p:cMediaNode>
            </p:video>
            <p:seq concurrent="1" nextAc="seek">
              <p:cTn id="8" restart="whenNotActive" fill="hold" evtFilter="cancelBubble" nodeType="interactiveSeq">
                <p:stCondLst>
                  <p:cond evt="onClick" delay="0">
                    <p:tgtEl>
                      <p:spTgt spid="31027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310277"/>
                                        </p:tgtEl>
                                      </p:cBhvr>
                                    </p:cmd>
                                  </p:childTnLst>
                                </p:cTn>
                              </p:par>
                            </p:childTnLst>
                          </p:cTn>
                        </p:par>
                      </p:childTnLst>
                    </p:cTn>
                  </p:par>
                </p:childTnLst>
              </p:cTn>
              <p:nextCondLst>
                <p:cond evt="onClick" delay="0">
                  <p:tgtEl>
                    <p:spTgt spid="310277"/>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r>
              <a:rPr lang="en-US"/>
              <a:t>Software Visualization</a:t>
            </a:r>
            <a:endParaRPr lang="de-DE"/>
          </a:p>
        </p:txBody>
      </p:sp>
      <p:pic>
        <p:nvPicPr>
          <p:cNvPr id="313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09600"/>
            <a:ext cx="63246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3349" name="Text Box 5"/>
          <p:cNvSpPr txBox="1">
            <a:spLocks noChangeArrowheads="1"/>
          </p:cNvSpPr>
          <p:nvPr/>
        </p:nvSpPr>
        <p:spPr bwMode="auto">
          <a:xfrm>
            <a:off x="1295400" y="5454650"/>
            <a:ext cx="6597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code_swarm: A Design Study in Organic Software Visualization</a:t>
            </a:r>
          </a:p>
          <a:p>
            <a:r>
              <a:rPr lang="de-DE"/>
              <a:t>Michael Ogawa, Kwan-Liu Ma, InfoVis 2009</a:t>
            </a:r>
          </a:p>
        </p:txBody>
      </p:sp>
      <p:sp>
        <p:nvSpPr>
          <p:cNvPr id="313350" name="Text Box 6"/>
          <p:cNvSpPr txBox="1">
            <a:spLocks noChangeArrowheads="1"/>
          </p:cNvSpPr>
          <p:nvPr/>
        </p:nvSpPr>
        <p:spPr bwMode="auto">
          <a:xfrm>
            <a:off x="4878388" y="6172200"/>
            <a:ext cx="28146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a:t>[</a:t>
            </a:r>
            <a:r>
              <a:rPr lang="en-US" sz="1400" dirty="0">
                <a:hlinkClick r:id="rId3" action="ppaction://hlinkfile"/>
              </a:rPr>
              <a:t>start video ogawa.mov manually</a:t>
            </a:r>
            <a:r>
              <a:rPr lang="en-US" sz="1400" dirty="0"/>
              <a:t>]</a:t>
            </a:r>
            <a:endParaRPr lang="de-DE"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smtClean="0"/>
              <a:t>Assignments</a:t>
            </a:r>
            <a:endParaRPr lang="en-US" dirty="0" smtClean="0"/>
          </a:p>
        </p:txBody>
      </p:sp>
      <p:sp>
        <p:nvSpPr>
          <p:cNvPr id="25604" name="Rectangle 3"/>
          <p:cNvSpPr>
            <a:spLocks noGrp="1" noChangeArrowheads="1"/>
          </p:cNvSpPr>
          <p:nvPr>
            <p:ph idx="1"/>
          </p:nvPr>
        </p:nvSpPr>
        <p:spPr/>
        <p:txBody>
          <a:bodyPr/>
          <a:lstStyle/>
          <a:p>
            <a:r>
              <a:rPr lang="en-US" dirty="0" smtClean="0"/>
              <a:t>Concept</a:t>
            </a:r>
          </a:p>
          <a:p>
            <a:pPr lvl="1"/>
            <a:r>
              <a:rPr lang="en-US" dirty="0" smtClean="0"/>
              <a:t>Theory &amp; practice: Alternating every other week</a:t>
            </a:r>
          </a:p>
          <a:p>
            <a:pPr lvl="1"/>
            <a:r>
              <a:rPr lang="en-US" dirty="0" smtClean="0"/>
              <a:t>Exercises will be posted online</a:t>
            </a:r>
          </a:p>
          <a:p>
            <a:r>
              <a:rPr lang="en-US" dirty="0" smtClean="0"/>
              <a:t>Theoretical Assignments</a:t>
            </a:r>
          </a:p>
          <a:p>
            <a:pPr lvl="1"/>
            <a:r>
              <a:rPr lang="en-US" dirty="0" smtClean="0"/>
              <a:t>Each student must prepare a write-up</a:t>
            </a:r>
          </a:p>
          <a:p>
            <a:pPr lvl="1"/>
            <a:r>
              <a:rPr lang="en-US" dirty="0" smtClean="0"/>
              <a:t>Hand-in solutions: </a:t>
            </a:r>
            <a:r>
              <a:rPr lang="en-US" b="1" dirty="0" smtClean="0"/>
              <a:t>before the tutorial </a:t>
            </a:r>
            <a:r>
              <a:rPr lang="en-US" dirty="0" smtClean="0"/>
              <a:t>(after one week)</a:t>
            </a:r>
          </a:p>
          <a:p>
            <a:pPr lvl="1"/>
            <a:r>
              <a:rPr lang="en-US" dirty="0" smtClean="0"/>
              <a:t>Will be returned a week later</a:t>
            </a:r>
          </a:p>
          <a:p>
            <a:pPr lvl="1"/>
            <a:r>
              <a:rPr lang="en-US" dirty="0" smtClean="0"/>
              <a:t>Solutions will be discussed in the tutorial course</a:t>
            </a:r>
          </a:p>
          <a:p>
            <a:pPr lvl="1"/>
            <a:endParaRPr lang="en-US" dirty="0" smtClean="0"/>
          </a:p>
        </p:txBody>
      </p:sp>
    </p:spTree>
    <p:extLst>
      <p:ext uri="{BB962C8B-B14F-4D97-AF65-F5344CB8AC3E}">
        <p14:creationId xmlns:p14="http://schemas.microsoft.com/office/powerpoint/2010/main" val="32338098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smtClean="0"/>
              <a:t>Practical Assignments</a:t>
            </a:r>
            <a:endParaRPr lang="en-US" dirty="0" smtClean="0"/>
          </a:p>
        </p:txBody>
      </p:sp>
      <p:sp>
        <p:nvSpPr>
          <p:cNvPr id="26628" name="Rectangle 3"/>
          <p:cNvSpPr>
            <a:spLocks noGrp="1" noChangeArrowheads="1"/>
          </p:cNvSpPr>
          <p:nvPr>
            <p:ph idx="1"/>
          </p:nvPr>
        </p:nvSpPr>
        <p:spPr/>
        <p:txBody>
          <a:bodyPr/>
          <a:lstStyle/>
          <a:p>
            <a:r>
              <a:rPr lang="en-US" dirty="0" smtClean="0"/>
              <a:t>Practical Assignments</a:t>
            </a:r>
          </a:p>
          <a:p>
            <a:pPr lvl="1"/>
            <a:r>
              <a:rPr lang="en-US" dirty="0" smtClean="0"/>
              <a:t>Programming assignments</a:t>
            </a:r>
          </a:p>
          <a:p>
            <a:pPr lvl="2"/>
            <a:r>
              <a:rPr lang="en-US" dirty="0" smtClean="0"/>
              <a:t>Every other week, instead of theory</a:t>
            </a:r>
          </a:p>
          <a:p>
            <a:pPr lvl="2"/>
            <a:r>
              <a:rPr lang="en-US" dirty="0" smtClean="0"/>
              <a:t>Group work: </a:t>
            </a:r>
            <a:r>
              <a:rPr lang="en-US" b="1" dirty="0" smtClean="0"/>
              <a:t>groups of three students</a:t>
            </a:r>
          </a:p>
          <a:p>
            <a:pPr lvl="1"/>
            <a:endParaRPr lang="en-US" dirty="0" smtClean="0"/>
          </a:p>
          <a:p>
            <a:pPr lvl="1"/>
            <a:r>
              <a:rPr lang="en-US" dirty="0" smtClean="0"/>
              <a:t>A C++/QT framework will be provided (Linux/Windows)</a:t>
            </a:r>
          </a:p>
          <a:p>
            <a:pPr lvl="2"/>
            <a:r>
              <a:rPr lang="en-US" dirty="0" smtClean="0"/>
              <a:t>Windows users:</a:t>
            </a:r>
            <a:br>
              <a:rPr lang="en-US" dirty="0" smtClean="0"/>
            </a:br>
            <a:r>
              <a:rPr lang="en-US" dirty="0" smtClean="0"/>
              <a:t>Visual Studio Express is available for free download</a:t>
            </a:r>
          </a:p>
          <a:p>
            <a:pPr lvl="2"/>
            <a:r>
              <a:rPr lang="en-US" dirty="0" smtClean="0"/>
              <a:t>Linux users:</a:t>
            </a:r>
            <a:br>
              <a:rPr lang="en-US" dirty="0" smtClean="0"/>
            </a:br>
            <a:r>
              <a:rPr lang="en-US" dirty="0" smtClean="0"/>
              <a:t>Multiple options: Console, K-Develop, QT Creator</a:t>
            </a:r>
          </a:p>
        </p:txBody>
      </p:sp>
    </p:spTree>
    <p:extLst>
      <p:ext uri="{BB962C8B-B14F-4D97-AF65-F5344CB8AC3E}">
        <p14:creationId xmlns:p14="http://schemas.microsoft.com/office/powerpoint/2010/main" val="2142795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Practical Homework</a:t>
            </a:r>
            <a:endParaRPr lang="en-US" dirty="0"/>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0415" y="548680"/>
            <a:ext cx="3365582" cy="256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0415" y="3583072"/>
            <a:ext cx="3365582" cy="256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2403" y="548680"/>
            <a:ext cx="3365582" cy="256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3583072"/>
            <a:ext cx="3369023" cy="256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47803" y="3075660"/>
            <a:ext cx="1848583" cy="338554"/>
          </a:xfrm>
          <a:prstGeom prst="rect">
            <a:avLst/>
          </a:prstGeom>
          <a:noFill/>
        </p:spPr>
        <p:txBody>
          <a:bodyPr wrap="none" rtlCol="0">
            <a:spAutoFit/>
          </a:bodyPr>
          <a:lstStyle/>
          <a:p>
            <a:pPr algn="ctr"/>
            <a:r>
              <a:rPr lang="en-US" sz="1600" dirty="0" smtClean="0"/>
              <a:t>Marching Squares</a:t>
            </a:r>
            <a:endParaRPr lang="en-US" sz="1600" dirty="0"/>
          </a:p>
        </p:txBody>
      </p:sp>
      <p:sp>
        <p:nvSpPr>
          <p:cNvPr id="11" name="TextBox 10"/>
          <p:cNvSpPr txBox="1"/>
          <p:nvPr/>
        </p:nvSpPr>
        <p:spPr>
          <a:xfrm>
            <a:off x="986031" y="6156012"/>
            <a:ext cx="2028119" cy="338554"/>
          </a:xfrm>
          <a:prstGeom prst="rect">
            <a:avLst/>
          </a:prstGeom>
          <a:noFill/>
        </p:spPr>
        <p:txBody>
          <a:bodyPr wrap="none" rtlCol="0">
            <a:spAutoFit/>
          </a:bodyPr>
          <a:lstStyle/>
          <a:p>
            <a:pPr algn="ctr"/>
            <a:r>
              <a:rPr lang="en-US" sz="1600" dirty="0" smtClean="0"/>
              <a:t>Parallel Coordinates</a:t>
            </a:r>
            <a:endParaRPr lang="en-US" sz="1600" dirty="0"/>
          </a:p>
        </p:txBody>
      </p:sp>
      <p:sp>
        <p:nvSpPr>
          <p:cNvPr id="12" name="TextBox 11"/>
          <p:cNvSpPr txBox="1"/>
          <p:nvPr/>
        </p:nvSpPr>
        <p:spPr>
          <a:xfrm>
            <a:off x="5557554" y="3109000"/>
            <a:ext cx="2451312" cy="338554"/>
          </a:xfrm>
          <a:prstGeom prst="rect">
            <a:avLst/>
          </a:prstGeom>
          <a:noFill/>
        </p:spPr>
        <p:txBody>
          <a:bodyPr wrap="none" rtlCol="0">
            <a:spAutoFit/>
          </a:bodyPr>
          <a:lstStyle/>
          <a:p>
            <a:pPr algn="ctr"/>
            <a:r>
              <a:rPr lang="en-US" sz="1600" dirty="0" smtClean="0"/>
              <a:t>Line Integral Convolution</a:t>
            </a:r>
            <a:endParaRPr lang="en-US" sz="1600" dirty="0"/>
          </a:p>
        </p:txBody>
      </p:sp>
      <p:sp>
        <p:nvSpPr>
          <p:cNvPr id="13" name="TextBox 12"/>
          <p:cNvSpPr txBox="1"/>
          <p:nvPr/>
        </p:nvSpPr>
        <p:spPr>
          <a:xfrm>
            <a:off x="5713524" y="6156012"/>
            <a:ext cx="2139367" cy="338554"/>
          </a:xfrm>
          <a:prstGeom prst="rect">
            <a:avLst/>
          </a:prstGeom>
          <a:noFill/>
        </p:spPr>
        <p:txBody>
          <a:bodyPr wrap="none" rtlCol="0">
            <a:spAutoFit/>
          </a:bodyPr>
          <a:lstStyle/>
          <a:p>
            <a:pPr algn="ctr"/>
            <a:r>
              <a:rPr lang="en-US" sz="1600" dirty="0" smtClean="0"/>
              <a:t>Vector Field Topology</a:t>
            </a:r>
            <a:endParaRPr lang="en-US" sz="1600" dirty="0"/>
          </a:p>
        </p:txBody>
      </p:sp>
    </p:spTree>
    <p:extLst>
      <p:ext uri="{BB962C8B-B14F-4D97-AF65-F5344CB8AC3E}">
        <p14:creationId xmlns:p14="http://schemas.microsoft.com/office/powerpoint/2010/main" val="29847166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smtClean="0"/>
              <a:t>Practical Assignments</a:t>
            </a:r>
            <a:endParaRPr lang="en-US" dirty="0" smtClean="0"/>
          </a:p>
        </p:txBody>
      </p:sp>
      <p:sp>
        <p:nvSpPr>
          <p:cNvPr id="27652" name="Rectangle 3"/>
          <p:cNvSpPr>
            <a:spLocks noGrp="1" noChangeArrowheads="1"/>
          </p:cNvSpPr>
          <p:nvPr>
            <p:ph idx="1"/>
          </p:nvPr>
        </p:nvSpPr>
        <p:spPr/>
        <p:txBody>
          <a:bodyPr/>
          <a:lstStyle/>
          <a:p>
            <a:r>
              <a:rPr lang="en-US" dirty="0" smtClean="0"/>
              <a:t>Practical Assignments: Grading</a:t>
            </a:r>
          </a:p>
          <a:p>
            <a:pPr lvl="1"/>
            <a:r>
              <a:rPr lang="en-US" dirty="0"/>
              <a:t>Grading by TAs in interviews</a:t>
            </a:r>
          </a:p>
          <a:p>
            <a:pPr lvl="1"/>
            <a:r>
              <a:rPr lang="en-US" dirty="0"/>
              <a:t>Group must show up entirely</a:t>
            </a:r>
          </a:p>
          <a:p>
            <a:pPr lvl="2"/>
            <a:r>
              <a:rPr lang="en-US" dirty="0"/>
              <a:t>In TAs office</a:t>
            </a:r>
          </a:p>
          <a:p>
            <a:pPr lvl="2"/>
            <a:r>
              <a:rPr lang="en-US" dirty="0"/>
              <a:t>Option to get individual time slots</a:t>
            </a:r>
          </a:p>
          <a:p>
            <a:pPr lvl="1"/>
            <a:r>
              <a:rPr lang="en-US" dirty="0" smtClean="0"/>
              <a:t>Everybody </a:t>
            </a:r>
            <a:r>
              <a:rPr lang="en-US" dirty="0"/>
              <a:t>is graded individually, based on:</a:t>
            </a:r>
          </a:p>
          <a:p>
            <a:pPr lvl="2"/>
            <a:r>
              <a:rPr lang="en-US" dirty="0"/>
              <a:t>The group’s implementation</a:t>
            </a:r>
          </a:p>
          <a:p>
            <a:pPr lvl="2"/>
            <a:r>
              <a:rPr lang="en-US" dirty="0"/>
              <a:t>Personal knowledge about the implementation</a:t>
            </a:r>
          </a:p>
          <a:p>
            <a:pPr lvl="2"/>
            <a:r>
              <a:rPr lang="en-US" dirty="0"/>
              <a:t>Everybody must be able to explain all of the code</a:t>
            </a:r>
          </a:p>
        </p:txBody>
      </p:sp>
    </p:spTree>
    <p:extLst>
      <p:ext uri="{BB962C8B-B14F-4D97-AF65-F5344CB8AC3E}">
        <p14:creationId xmlns:p14="http://schemas.microsoft.com/office/powerpoint/2010/main" val="4117351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smtClean="0"/>
              <a:t>Practical Assignments</a:t>
            </a:r>
            <a:endParaRPr lang="en-US" dirty="0" smtClean="0"/>
          </a:p>
        </p:txBody>
      </p:sp>
      <p:sp>
        <p:nvSpPr>
          <p:cNvPr id="27652" name="Rectangle 3"/>
          <p:cNvSpPr>
            <a:spLocks noGrp="1" noChangeArrowheads="1"/>
          </p:cNvSpPr>
          <p:nvPr>
            <p:ph idx="1"/>
          </p:nvPr>
        </p:nvSpPr>
        <p:spPr/>
        <p:txBody>
          <a:bodyPr/>
          <a:lstStyle/>
          <a:p>
            <a:r>
              <a:rPr lang="en-US" dirty="0" smtClean="0"/>
              <a:t>Practical Assignments</a:t>
            </a:r>
          </a:p>
          <a:p>
            <a:pPr lvl="1"/>
            <a:r>
              <a:rPr lang="en-US" dirty="0" smtClean="0"/>
              <a:t>Groups of three students</a:t>
            </a:r>
          </a:p>
          <a:p>
            <a:pPr lvl="2"/>
            <a:r>
              <a:rPr lang="en-US" dirty="0" smtClean="0"/>
              <a:t>Form groups yourselves</a:t>
            </a:r>
          </a:p>
          <a:p>
            <a:pPr lvl="2"/>
            <a:r>
              <a:rPr lang="en-US" dirty="0" smtClean="0"/>
              <a:t>Let Wiebke know: Email: </a:t>
            </a:r>
            <a:r>
              <a:rPr lang="en-US" dirty="0" smtClean="0">
                <a:hlinkClick r:id="rId2"/>
              </a:rPr>
              <a:t>wiebkek@kth.se</a:t>
            </a:r>
            <a:endParaRPr lang="en-US" dirty="0" smtClean="0"/>
          </a:p>
          <a:p>
            <a:pPr lvl="2"/>
            <a:r>
              <a:rPr lang="en-US" dirty="0" smtClean="0"/>
              <a:t>Deadline: </a:t>
            </a:r>
            <a:r>
              <a:rPr lang="en-US" b="1" dirty="0" smtClean="0"/>
              <a:t>September 7</a:t>
            </a:r>
            <a:r>
              <a:rPr lang="en-US" dirty="0" smtClean="0"/>
              <a:t> </a:t>
            </a:r>
          </a:p>
          <a:p>
            <a:pPr lvl="2"/>
            <a:r>
              <a:rPr lang="en-US" dirty="0" smtClean="0"/>
              <a:t>Bring your own equipment (laptop)</a:t>
            </a:r>
          </a:p>
          <a:p>
            <a:pPr lvl="2"/>
            <a:r>
              <a:rPr lang="en-US" dirty="0" smtClean="0"/>
              <a:t>Possible for everyone?</a:t>
            </a:r>
          </a:p>
        </p:txBody>
      </p:sp>
    </p:spTree>
    <p:extLst>
      <p:ext uri="{BB962C8B-B14F-4D97-AF65-F5344CB8AC3E}">
        <p14:creationId xmlns:p14="http://schemas.microsoft.com/office/powerpoint/2010/main" val="176444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Teaching Assistant</a:t>
            </a:r>
            <a:endParaRPr lang="en-US" dirty="0"/>
          </a:p>
        </p:txBody>
      </p:sp>
      <p:sp>
        <p:nvSpPr>
          <p:cNvPr id="3" name="Content Placeholder 2"/>
          <p:cNvSpPr>
            <a:spLocks noGrp="1"/>
          </p:cNvSpPr>
          <p:nvPr>
            <p:ph idx="1"/>
          </p:nvPr>
        </p:nvSpPr>
        <p:spPr/>
        <p:txBody>
          <a:bodyPr/>
          <a:lstStyle/>
          <a:p>
            <a:endParaRPr lang="en-US" dirty="0" smtClean="0"/>
          </a:p>
          <a:p>
            <a:r>
              <a:rPr lang="en-US" dirty="0" smtClean="0"/>
              <a:t>Wiebke </a:t>
            </a:r>
            <a:r>
              <a:rPr lang="en-US" dirty="0" err="1" smtClean="0"/>
              <a:t>Köpp</a:t>
            </a:r>
            <a:endParaRPr lang="en-US" dirty="0" smtClean="0"/>
          </a:p>
          <a:p>
            <a:pPr lvl="1"/>
            <a:r>
              <a:rPr lang="en-US" dirty="0" smtClean="0"/>
              <a:t>wiebkek@kth.se</a:t>
            </a:r>
          </a:p>
          <a:p>
            <a:pPr lvl="1"/>
            <a:r>
              <a:rPr lang="en-US" dirty="0" smtClean="0"/>
              <a:t>LV 5, Room 4424</a:t>
            </a:r>
          </a:p>
          <a:p>
            <a:endParaRPr lang="en-US" dirty="0" smtClean="0"/>
          </a:p>
          <a:p>
            <a:endParaRPr lang="en-US" dirty="0"/>
          </a:p>
        </p:txBody>
      </p:sp>
      <p:pic>
        <p:nvPicPr>
          <p:cNvPr id="252930" name="Picture 2" descr="https://www.kth.se/api/files/v1/avatar/image/eyJhbGciOiJIUzI1NiIsInR5cCI6IkpXVCJ9.eyJmaWxlIjp7ImlkIjoiNTk4MzMwMGY3ZTdjYmI2ZDhiMzU0NWVhIiwidHlwZSI6ImF2YXRhciIsInVzZXJuYW1lIjoid2llYmtlayJ9LCJzdWIiOiJ3ZWlua2F1ZiIsImlzQWRtaW4iOmZhbHNlLCJpc01vZGVyYXRvciI6ZmFsc2UsImlhdCI6MTUwNDAxOTQwOX0.QAgh2k0p_8K5WDTLYzuRTn77Akkx9AC_vm5e8VUUVn0?size=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399" y="114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574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smtClean="0"/>
              <a:t>Practical Assignments</a:t>
            </a:r>
            <a:endParaRPr lang="en-US" dirty="0" smtClean="0"/>
          </a:p>
        </p:txBody>
      </p:sp>
      <p:sp>
        <p:nvSpPr>
          <p:cNvPr id="30724" name="Rectangle 3"/>
          <p:cNvSpPr>
            <a:spLocks noGrp="1" noChangeArrowheads="1"/>
          </p:cNvSpPr>
          <p:nvPr>
            <p:ph idx="1"/>
          </p:nvPr>
        </p:nvSpPr>
        <p:spPr/>
        <p:txBody>
          <a:bodyPr/>
          <a:lstStyle/>
          <a:p>
            <a:r>
              <a:rPr lang="en-US" dirty="0" smtClean="0"/>
              <a:t>First Tutorial course (September 6):</a:t>
            </a:r>
          </a:p>
          <a:p>
            <a:pPr lvl="1"/>
            <a:r>
              <a:rPr lang="en-US" dirty="0" smtClean="0"/>
              <a:t>Using the programming environment (personal advice)</a:t>
            </a:r>
          </a:p>
          <a:p>
            <a:pPr lvl="1"/>
            <a:r>
              <a:rPr lang="en-US" dirty="0" smtClean="0"/>
              <a:t>Introduction to the provided C++ framework</a:t>
            </a:r>
          </a:p>
          <a:p>
            <a:pPr lvl="1"/>
            <a:r>
              <a:rPr lang="en-US" dirty="0" smtClean="0"/>
              <a:t>Help with forming groups</a:t>
            </a:r>
          </a:p>
          <a:p>
            <a:pPr lvl="1"/>
            <a:r>
              <a:rPr lang="en-US" b="1" dirty="0" smtClean="0"/>
              <a:t>Bring your laptop!</a:t>
            </a:r>
          </a:p>
        </p:txBody>
      </p:sp>
    </p:spTree>
    <p:extLst>
      <p:ext uri="{BB962C8B-B14F-4D97-AF65-F5344CB8AC3E}">
        <p14:creationId xmlns:p14="http://schemas.microsoft.com/office/powerpoint/2010/main" val="1404225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smtClean="0"/>
              <a:t>Evaluation</a:t>
            </a:r>
          </a:p>
        </p:txBody>
      </p:sp>
      <p:sp>
        <p:nvSpPr>
          <p:cNvPr id="35844" name="Rectangle 3"/>
          <p:cNvSpPr>
            <a:spLocks noGrp="1" noChangeArrowheads="1"/>
          </p:cNvSpPr>
          <p:nvPr>
            <p:ph idx="1"/>
          </p:nvPr>
        </p:nvSpPr>
        <p:spPr/>
        <p:txBody>
          <a:bodyPr/>
          <a:lstStyle/>
          <a:p>
            <a:r>
              <a:rPr lang="en-US" dirty="0" smtClean="0"/>
              <a:t>Questions &amp; Suggestions</a:t>
            </a:r>
          </a:p>
          <a:p>
            <a:pPr lvl="1"/>
            <a:r>
              <a:rPr lang="en-US" dirty="0" smtClean="0"/>
              <a:t>Please let us know if there are any issues anytime</a:t>
            </a:r>
          </a:p>
          <a:p>
            <a:pPr lvl="1"/>
            <a:r>
              <a:rPr lang="en-US" dirty="0" smtClean="0"/>
              <a:t>We appreciate your feedback! Please let us know:</a:t>
            </a:r>
          </a:p>
          <a:p>
            <a:pPr lvl="2"/>
            <a:r>
              <a:rPr lang="en-US" dirty="0" smtClean="0"/>
              <a:t>...if you find a certain part of the lecture hard to understand or not well explained.</a:t>
            </a:r>
          </a:p>
          <a:p>
            <a:pPr lvl="2"/>
            <a:r>
              <a:rPr lang="en-US" dirty="0" smtClean="0"/>
              <a:t>...any suggestions how to improve the lecture or the exercises.</a:t>
            </a:r>
          </a:p>
          <a:p>
            <a:pPr lvl="2"/>
            <a:r>
              <a:rPr lang="en-US" dirty="0" smtClean="0"/>
              <a:t>...any other questions, suggestions or concerns.</a:t>
            </a:r>
          </a:p>
          <a:p>
            <a:pPr lvl="1"/>
            <a:r>
              <a:rPr lang="en-US" dirty="0" smtClean="0"/>
              <a:t>Office hours: Appointments can be coordinated via e-mail</a:t>
            </a:r>
          </a:p>
        </p:txBody>
      </p:sp>
    </p:spTree>
    <p:extLst>
      <p:ext uri="{BB962C8B-B14F-4D97-AF65-F5344CB8AC3E}">
        <p14:creationId xmlns:p14="http://schemas.microsoft.com/office/powerpoint/2010/main" val="3917200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t>Acknowledgements</a:t>
            </a:r>
          </a:p>
        </p:txBody>
      </p:sp>
      <p:sp>
        <p:nvSpPr>
          <p:cNvPr id="135171" name="Rectangle 3"/>
          <p:cNvSpPr>
            <a:spLocks noGrp="1" noChangeArrowheads="1"/>
          </p:cNvSpPr>
          <p:nvPr>
            <p:ph idx="1"/>
          </p:nvPr>
        </p:nvSpPr>
        <p:spPr/>
        <p:txBody>
          <a:bodyPr/>
          <a:lstStyle/>
          <a:p>
            <a:r>
              <a:rPr lang="en-US" dirty="0"/>
              <a:t>The script of this class contains parts of the following </a:t>
            </a:r>
            <a:r>
              <a:rPr lang="en-US" dirty="0" smtClean="0"/>
              <a:t>scripts:</a:t>
            </a:r>
          </a:p>
          <a:p>
            <a:pPr lvl="1"/>
            <a:r>
              <a:rPr lang="en-US" dirty="0" smtClean="0"/>
              <a:t>Prof</a:t>
            </a:r>
            <a:r>
              <a:rPr lang="en-US" dirty="0"/>
              <a:t>. </a:t>
            </a:r>
            <a:r>
              <a:rPr lang="en-US" dirty="0" err="1"/>
              <a:t>Heidrun</a:t>
            </a:r>
            <a:r>
              <a:rPr lang="en-US" dirty="0"/>
              <a:t> Schumann (University of Rostock, Germany)</a:t>
            </a:r>
          </a:p>
          <a:p>
            <a:pPr lvl="1"/>
            <a:r>
              <a:rPr lang="en-US" dirty="0" smtClean="0"/>
              <a:t>Prof</a:t>
            </a:r>
            <a:r>
              <a:rPr lang="en-US" dirty="0"/>
              <a:t>. </a:t>
            </a:r>
            <a:r>
              <a:rPr lang="en-US" dirty="0" err="1"/>
              <a:t>Helwig</a:t>
            </a:r>
            <a:r>
              <a:rPr lang="en-US" dirty="0"/>
              <a:t> Hauser (University of Bergen, Norway)</a:t>
            </a:r>
          </a:p>
          <a:p>
            <a:pPr lvl="1"/>
            <a:r>
              <a:rPr lang="en-US" dirty="0" smtClean="0"/>
              <a:t>Prof</a:t>
            </a:r>
            <a:r>
              <a:rPr lang="en-US" dirty="0"/>
              <a:t>. </a:t>
            </a:r>
            <a:r>
              <a:rPr lang="en-US" dirty="0" err="1"/>
              <a:t>Holger</a:t>
            </a:r>
            <a:r>
              <a:rPr lang="en-US" dirty="0"/>
              <a:t> </a:t>
            </a:r>
            <a:r>
              <a:rPr lang="en-US" dirty="0" err="1"/>
              <a:t>Theisel</a:t>
            </a:r>
            <a:r>
              <a:rPr lang="en-US" dirty="0"/>
              <a:t> (University of Magdeburg, </a:t>
            </a:r>
            <a:r>
              <a:rPr lang="en-US" dirty="0" smtClean="0"/>
              <a:t>Germany)</a:t>
            </a:r>
            <a:endParaRPr lang="en-US" dirty="0"/>
          </a:p>
          <a:p>
            <a:pPr lvl="1"/>
            <a:r>
              <a:rPr lang="en-US" dirty="0" smtClean="0"/>
              <a:t>Prof. </a:t>
            </a:r>
            <a:r>
              <a:rPr lang="en-US" dirty="0" err="1" smtClean="0"/>
              <a:t>Rüdiger</a:t>
            </a:r>
            <a:r>
              <a:rPr lang="en-US" dirty="0" smtClean="0"/>
              <a:t> </a:t>
            </a:r>
            <a:r>
              <a:rPr lang="en-US" dirty="0" err="1" smtClean="0"/>
              <a:t>Westermann</a:t>
            </a:r>
            <a:r>
              <a:rPr lang="en-US" dirty="0" smtClean="0"/>
              <a:t> (TU Munich, Germany)</a:t>
            </a:r>
          </a:p>
          <a:p>
            <a:pPr lvl="1"/>
            <a:r>
              <a:rPr lang="en-US" dirty="0" smtClean="0"/>
              <a:t>Prof. Ronald </a:t>
            </a:r>
            <a:r>
              <a:rPr lang="en-US" dirty="0" err="1" smtClean="0"/>
              <a:t>Peikert</a:t>
            </a:r>
            <a:r>
              <a:rPr lang="en-US" dirty="0" smtClean="0"/>
              <a:t> (ETH Zürich, Switzerland)</a:t>
            </a:r>
            <a:endParaRPr lang="en-US" dirty="0"/>
          </a:p>
          <a:p>
            <a:pPr lvl="1"/>
            <a:r>
              <a:rPr lang="en-US" dirty="0" smtClean="0"/>
              <a:t>Prof. Thomas Schulz (University of Bonn, Germany)</a:t>
            </a:r>
          </a:p>
          <a:p>
            <a:pPr lvl="1"/>
            <a:r>
              <a:rPr lang="en-US" dirty="0" smtClean="0"/>
              <a:t>Prof. Bernhard </a:t>
            </a:r>
            <a:r>
              <a:rPr lang="en-US" dirty="0" err="1" smtClean="0"/>
              <a:t>Preim</a:t>
            </a:r>
            <a:r>
              <a:rPr lang="en-US" dirty="0" smtClean="0"/>
              <a:t> (University of Magdeburg, Germany)</a:t>
            </a:r>
          </a:p>
          <a:p>
            <a:pPr lvl="1"/>
            <a:r>
              <a:rPr lang="en-US" dirty="0" smtClean="0"/>
              <a:t>Prof. </a:t>
            </a:r>
            <a:r>
              <a:rPr lang="en-US" dirty="0" err="1" smtClean="0"/>
              <a:t>Miriah</a:t>
            </a:r>
            <a:r>
              <a:rPr lang="en-US" dirty="0" smtClean="0"/>
              <a:t> Meyer (University of Utah, U.S.A.)</a:t>
            </a:r>
          </a:p>
          <a:p>
            <a:pPr lvl="1"/>
            <a:r>
              <a:rPr lang="en-US" dirty="0" smtClean="0"/>
              <a:t>Prof. Jens </a:t>
            </a:r>
            <a:r>
              <a:rPr lang="en-US" dirty="0" err="1" smtClean="0"/>
              <a:t>Krüger</a:t>
            </a:r>
            <a:r>
              <a:rPr lang="en-US" dirty="0" smtClean="0"/>
              <a:t> (University of Duisburg/Essen, Germany)</a:t>
            </a:r>
            <a:endParaRPr lang="en-US" dirty="0"/>
          </a:p>
          <a:p>
            <a:pPr>
              <a:buFont typeface="Wingdings" pitchFamily="2" charset="2"/>
              <a:buNone/>
            </a:pPr>
            <a:r>
              <a:rPr lang="en-US" dirty="0"/>
              <a:t>	Thank you!</a:t>
            </a:r>
          </a:p>
          <a:p>
            <a:pPr>
              <a:buFont typeface="Wingdings" pitchFamily="2" charset="2"/>
              <a:buNone/>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General</a:t>
            </a:r>
            <a:endParaRPr lang="de-DE"/>
          </a:p>
        </p:txBody>
      </p:sp>
      <p:sp>
        <p:nvSpPr>
          <p:cNvPr id="121859" name="Rectangle 3"/>
          <p:cNvSpPr>
            <a:spLocks noGrp="1" noChangeArrowheads="1"/>
          </p:cNvSpPr>
          <p:nvPr>
            <p:ph idx="1"/>
          </p:nvPr>
        </p:nvSpPr>
        <p:spPr/>
        <p:txBody>
          <a:bodyPr/>
          <a:lstStyle/>
          <a:p>
            <a:r>
              <a:rPr lang="en-US" dirty="0"/>
              <a:t>Tino Weinkauf</a:t>
            </a:r>
            <a:br>
              <a:rPr lang="en-US" dirty="0"/>
            </a:br>
            <a:r>
              <a:rPr lang="en-US" dirty="0" smtClean="0">
                <a:hlinkClick r:id="rId2"/>
              </a:rPr>
              <a:t>weinkauf@kth.se</a:t>
            </a:r>
            <a:r>
              <a:rPr lang="en-US" dirty="0"/>
              <a:t/>
            </a:r>
            <a:br>
              <a:rPr lang="en-US" dirty="0"/>
            </a:br>
            <a:r>
              <a:rPr lang="en-US" dirty="0" err="1"/>
              <a:t>Lindstedtsvägen</a:t>
            </a:r>
            <a:r>
              <a:rPr lang="en-US" dirty="0"/>
              <a:t> </a:t>
            </a:r>
            <a:r>
              <a:rPr lang="en-US" dirty="0" smtClean="0"/>
              <a:t>5, Room 4420</a:t>
            </a:r>
          </a:p>
          <a:p>
            <a:r>
              <a:rPr lang="en-US" dirty="0" smtClean="0"/>
              <a:t>Office </a:t>
            </a:r>
            <a:r>
              <a:rPr lang="en-US" dirty="0"/>
              <a:t>hours:</a:t>
            </a:r>
            <a:br>
              <a:rPr lang="en-US" dirty="0"/>
            </a:br>
            <a:r>
              <a:rPr lang="en-US" dirty="0" smtClean="0"/>
              <a:t>by appointment (e-mail)</a:t>
            </a:r>
            <a:endParaRPr lang="en-US" dirty="0"/>
          </a:p>
          <a:p>
            <a:r>
              <a:rPr lang="de-DE" dirty="0" smtClean="0"/>
              <a:t>Website (Canvas):</a:t>
            </a:r>
            <a:r>
              <a:rPr lang="de-DE" dirty="0"/>
              <a:t/>
            </a:r>
            <a:br>
              <a:rPr lang="de-DE" dirty="0"/>
            </a:br>
            <a:r>
              <a:rPr lang="de-DE" dirty="0">
                <a:hlinkClick r:id="rId3"/>
              </a:rPr>
              <a:t>https://</a:t>
            </a:r>
            <a:r>
              <a:rPr lang="de-DE" dirty="0" smtClean="0">
                <a:hlinkClick r:id="rId3"/>
              </a:rPr>
              <a:t>kth.instructure.com/courses/2491</a:t>
            </a:r>
            <a:endParaRPr lang="de-DE" dirty="0" smtClean="0"/>
          </a:p>
          <a:p>
            <a:endParaRPr lang="de-DE" sz="2000" dirty="0" smtClean="0"/>
          </a:p>
          <a:p>
            <a:endParaRPr lang="de-DE"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a:t>Literature</a:t>
            </a:r>
            <a:endParaRPr lang="en-GB"/>
          </a:p>
        </p:txBody>
      </p:sp>
      <p:sp>
        <p:nvSpPr>
          <p:cNvPr id="137219" name="Rectangle 3"/>
          <p:cNvSpPr>
            <a:spLocks noGrp="1" noChangeArrowheads="1"/>
          </p:cNvSpPr>
          <p:nvPr>
            <p:ph idx="1"/>
          </p:nvPr>
        </p:nvSpPr>
        <p:spPr/>
        <p:txBody>
          <a:bodyPr/>
          <a:lstStyle/>
          <a:p>
            <a:r>
              <a:rPr lang="en-US" dirty="0" err="1"/>
              <a:t>Alexandru</a:t>
            </a:r>
            <a:r>
              <a:rPr lang="en-US" dirty="0"/>
              <a:t> </a:t>
            </a:r>
            <a:r>
              <a:rPr lang="en-US" dirty="0" err="1"/>
              <a:t>Telea</a:t>
            </a:r>
            <a:r>
              <a:rPr lang="en-US" dirty="0"/>
              <a:t>, Data Visualization: Principles and Practice, A K Peters Ltd, 2007, ISBN 978-1568813066, 502 pages</a:t>
            </a:r>
          </a:p>
          <a:p>
            <a:r>
              <a:rPr lang="en-US" dirty="0"/>
              <a:t>Charles Hansen and Chris R. Johnson (eds.), The Visualization Handbook, Academic Press, 2004, ISBN: 978-0123875822, 984 pages</a:t>
            </a:r>
          </a:p>
          <a:p>
            <a:r>
              <a:rPr lang="en-US" dirty="0"/>
              <a:t>Proceedings of IEEE Visualization </a:t>
            </a:r>
            <a:r>
              <a:rPr lang="en-US" dirty="0" smtClean="0"/>
              <a:t>Conferences</a:t>
            </a:r>
            <a:endParaRPr lang="en-US" dirty="0"/>
          </a:p>
          <a:p>
            <a:r>
              <a:rPr lang="en-US" dirty="0"/>
              <a:t>Proceedings of </a:t>
            </a:r>
            <a:r>
              <a:rPr lang="en-US" dirty="0" err="1" smtClean="0"/>
              <a:t>EuroVis</a:t>
            </a:r>
            <a:r>
              <a:rPr lang="en-US" dirty="0" smtClean="0"/>
              <a:t>/</a:t>
            </a:r>
            <a:r>
              <a:rPr lang="en-US" dirty="0" err="1" smtClean="0"/>
              <a:t>VisSym</a:t>
            </a:r>
            <a:endParaRPr lang="de-DE"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lstStyle/>
          <a:p>
            <a:r>
              <a:rPr lang="en-US"/>
              <a:t>Literature</a:t>
            </a:r>
            <a:endParaRPr lang="en-GB"/>
          </a:p>
        </p:txBody>
      </p:sp>
      <p:sp>
        <p:nvSpPr>
          <p:cNvPr id="138245" name="Rectangle 5"/>
          <p:cNvSpPr>
            <a:spLocks noGrp="1" noChangeArrowheads="1"/>
          </p:cNvSpPr>
          <p:nvPr>
            <p:ph idx="1"/>
          </p:nvPr>
        </p:nvSpPr>
        <p:spPr/>
        <p:txBody>
          <a:bodyPr/>
          <a:lstStyle/>
          <a:p>
            <a:r>
              <a:rPr lang="en-US"/>
              <a:t>K. W. Brodlie et al. (eds.): Scientific Visualization -</a:t>
            </a:r>
            <a:r>
              <a:rPr lang="de-DE"/>
              <a:t> </a:t>
            </a:r>
            <a:r>
              <a:rPr lang="en-US"/>
              <a:t>Techniques and Applications, Springer 1992</a:t>
            </a:r>
            <a:r>
              <a:rPr lang="en-GB"/>
              <a:t> </a:t>
            </a:r>
          </a:p>
          <a:p>
            <a:r>
              <a:rPr lang="en-US"/>
              <a:t>R. A. Earnshaw, N. Wiseman (eds.): An Introductory</a:t>
            </a:r>
            <a:r>
              <a:rPr lang="de-DE"/>
              <a:t> </a:t>
            </a:r>
            <a:r>
              <a:rPr lang="en-US"/>
              <a:t>Guide to Scientific Visualization, Springer, 1992</a:t>
            </a:r>
          </a:p>
          <a:p>
            <a:r>
              <a:rPr lang="en-US"/>
              <a:t>P. Keller, M. Keller: Visual Cues, IEEE Computer</a:t>
            </a:r>
            <a:r>
              <a:rPr lang="de-DE"/>
              <a:t> </a:t>
            </a:r>
            <a:r>
              <a:rPr lang="en-US"/>
              <a:t>Society Press, 1993</a:t>
            </a:r>
          </a:p>
          <a:p>
            <a:r>
              <a:rPr lang="en-US"/>
              <a:t>L. Rosenblum et al. (eds.): Scientific Visualization, Academic Press, London, 1994</a:t>
            </a:r>
          </a:p>
          <a:p>
            <a:r>
              <a:rPr lang="en-US"/>
              <a:t>H. Hearnshaw, D. Unwin: Visualization in Geographical Information Systems, John Wiley &amp; Sons, Chichester, 1994</a:t>
            </a:r>
          </a:p>
          <a:p>
            <a:r>
              <a:rPr lang="en-US"/>
              <a:t>G.M. Nielson; H.Hagen; H.Müller: Scientific Visualization, IEEE Computer Society Press, Los Alamitos, 1997</a:t>
            </a:r>
            <a:endParaRPr lang="de-DE"/>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t>Get to know each other</a:t>
            </a:r>
            <a:endParaRPr lang="de-DE"/>
          </a:p>
        </p:txBody>
      </p:sp>
      <p:sp>
        <p:nvSpPr>
          <p:cNvPr id="136195" name="Rectangle 3"/>
          <p:cNvSpPr>
            <a:spLocks noGrp="1" noChangeArrowheads="1"/>
          </p:cNvSpPr>
          <p:nvPr>
            <p:ph idx="1"/>
          </p:nvPr>
        </p:nvSpPr>
        <p:spPr/>
        <p:txBody>
          <a:bodyPr>
            <a:normAutofit fontScale="92500" lnSpcReduction="10000"/>
          </a:bodyPr>
          <a:lstStyle/>
          <a:p>
            <a:pPr>
              <a:lnSpc>
                <a:spcPct val="90000"/>
              </a:lnSpc>
            </a:pPr>
            <a:r>
              <a:rPr lang="en-US" dirty="0" smtClean="0"/>
              <a:t>Tino Weinkauf</a:t>
            </a:r>
          </a:p>
          <a:p>
            <a:pPr>
              <a:lnSpc>
                <a:spcPct val="90000"/>
              </a:lnSpc>
            </a:pPr>
            <a:r>
              <a:rPr lang="en-US" dirty="0" smtClean="0"/>
              <a:t>Studied computer science in Rostock, Germany</a:t>
            </a:r>
          </a:p>
          <a:p>
            <a:pPr lvl="1">
              <a:lnSpc>
                <a:spcPct val="90000"/>
              </a:lnSpc>
            </a:pPr>
            <a:r>
              <a:rPr lang="en-US" dirty="0" smtClean="0"/>
              <a:t>Special focus: computer graphics and visualization</a:t>
            </a:r>
          </a:p>
          <a:p>
            <a:pPr>
              <a:lnSpc>
                <a:spcPct val="90000"/>
              </a:lnSpc>
            </a:pPr>
            <a:r>
              <a:rPr lang="en-US" dirty="0" smtClean="0"/>
              <a:t>Worked at Zuse Institute Berlin, Germany (2001 – 2009).</a:t>
            </a:r>
          </a:p>
          <a:p>
            <a:pPr lvl="1">
              <a:lnSpc>
                <a:spcPct val="90000"/>
              </a:lnSpc>
            </a:pPr>
            <a:r>
              <a:rPr lang="en-US" dirty="0" smtClean="0"/>
              <a:t>Flow analysis and visualization</a:t>
            </a:r>
          </a:p>
          <a:p>
            <a:pPr>
              <a:lnSpc>
                <a:spcPct val="90000"/>
              </a:lnSpc>
            </a:pPr>
            <a:r>
              <a:rPr lang="en-US" dirty="0" smtClean="0"/>
              <a:t>Received PhD in computer science (Dr. </a:t>
            </a:r>
            <a:r>
              <a:rPr lang="en-US" dirty="0" err="1" smtClean="0"/>
              <a:t>Ing</a:t>
            </a:r>
            <a:r>
              <a:rPr lang="en-US" dirty="0" smtClean="0"/>
              <a:t>.) from University of Magdeburg, Germany (2008).</a:t>
            </a:r>
          </a:p>
          <a:p>
            <a:pPr>
              <a:lnSpc>
                <a:spcPct val="90000"/>
              </a:lnSpc>
            </a:pPr>
            <a:r>
              <a:rPr lang="en-US" dirty="0" smtClean="0"/>
              <a:t>Post-doc at New York University, U.S.A. (2009 – 2011)</a:t>
            </a:r>
          </a:p>
          <a:p>
            <a:pPr lvl="1">
              <a:lnSpc>
                <a:spcPct val="90000"/>
              </a:lnSpc>
            </a:pPr>
            <a:r>
              <a:rPr lang="en-US" dirty="0" smtClean="0"/>
              <a:t>Feodor Lynen fellowship from the Alexander von Humboldt foundation</a:t>
            </a:r>
          </a:p>
          <a:p>
            <a:pPr>
              <a:lnSpc>
                <a:spcPct val="90000"/>
              </a:lnSpc>
            </a:pPr>
            <a:r>
              <a:rPr lang="en-US" dirty="0" smtClean="0"/>
              <a:t>Head of independent research group at Max-Planck-Institute for Informatics, </a:t>
            </a:r>
            <a:r>
              <a:rPr lang="en-US" dirty="0" err="1" smtClean="0"/>
              <a:t>Saarbrücken</a:t>
            </a:r>
            <a:r>
              <a:rPr lang="en-US" dirty="0" smtClean="0"/>
              <a:t>, Germany (2011 – 2014)</a:t>
            </a:r>
          </a:p>
          <a:p>
            <a:pPr>
              <a:lnSpc>
                <a:spcPct val="90000"/>
              </a:lnSpc>
            </a:pPr>
            <a:r>
              <a:rPr lang="en-US" dirty="0" smtClean="0"/>
              <a:t>Professor of Visualization, KTH Stockholm (since 2015)</a:t>
            </a:r>
          </a:p>
          <a:p>
            <a:pPr>
              <a:lnSpc>
                <a:spcPct val="90000"/>
              </a:lnSpc>
            </a:pPr>
            <a:r>
              <a:rPr lang="en-US" dirty="0" smtClean="0"/>
              <a:t>Research interests: Visualization, Data Analysis, Computer Graphics, Topology, Geometric Modeling, Shape Analysis</a:t>
            </a:r>
            <a:endParaRPr lang="en-US" dirty="0"/>
          </a:p>
        </p:txBody>
      </p:sp>
    </p:spTree>
    <p:extLst>
      <p:ext uri="{BB962C8B-B14F-4D97-AF65-F5344CB8AC3E}">
        <p14:creationId xmlns:p14="http://schemas.microsoft.com/office/powerpoint/2010/main" val="33783259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you?</a:t>
            </a:r>
            <a:endParaRPr lang="en-US" dirty="0"/>
          </a:p>
        </p:txBody>
      </p:sp>
      <p:sp>
        <p:nvSpPr>
          <p:cNvPr id="3" name="Content Placeholder 2"/>
          <p:cNvSpPr>
            <a:spLocks noGrp="1"/>
          </p:cNvSpPr>
          <p:nvPr>
            <p:ph idx="1"/>
          </p:nvPr>
        </p:nvSpPr>
        <p:spPr/>
        <p:txBody>
          <a:bodyPr/>
          <a:lstStyle/>
          <a:p>
            <a:r>
              <a:rPr lang="en-US" dirty="0" smtClean="0"/>
              <a:t>Name</a:t>
            </a:r>
          </a:p>
          <a:p>
            <a:r>
              <a:rPr lang="en-US" dirty="0" smtClean="0"/>
              <a:t>Where do you come from?</a:t>
            </a:r>
          </a:p>
          <a:p>
            <a:r>
              <a:rPr lang="en-US" dirty="0" smtClean="0"/>
              <a:t>Where did you do your Bachelor?</a:t>
            </a:r>
          </a:p>
          <a:p>
            <a:r>
              <a:rPr lang="en-US" dirty="0" smtClean="0"/>
              <a:t>In what program are you now?</a:t>
            </a:r>
          </a:p>
          <a:p>
            <a:pPr lvl="1"/>
            <a:r>
              <a:rPr lang="en-US" dirty="0" smtClean="0"/>
              <a:t>Master Computer Science</a:t>
            </a:r>
          </a:p>
          <a:p>
            <a:pPr lvl="1"/>
            <a:r>
              <a:rPr lang="en-US" dirty="0" smtClean="0"/>
              <a:t>Master Machine Learning</a:t>
            </a:r>
          </a:p>
          <a:p>
            <a:pPr lvl="1"/>
            <a:r>
              <a:rPr lang="en-US" dirty="0" smtClean="0"/>
              <a:t>Master HCI</a:t>
            </a:r>
          </a:p>
          <a:p>
            <a:pPr lvl="1"/>
            <a:r>
              <a:rPr lang="en-US" dirty="0" smtClean="0"/>
              <a:t>Master Media Management</a:t>
            </a:r>
          </a:p>
          <a:p>
            <a:pPr lvl="1"/>
            <a:r>
              <a:rPr lang="en-US" dirty="0" smtClean="0"/>
              <a:t>Master Media Technology</a:t>
            </a:r>
          </a:p>
          <a:p>
            <a:pPr lvl="1"/>
            <a:r>
              <a:rPr lang="en-US" dirty="0" smtClean="0"/>
              <a:t>Something else?</a:t>
            </a:r>
            <a:endParaRPr lang="en-US" dirty="0"/>
          </a:p>
        </p:txBody>
      </p:sp>
    </p:spTree>
    <p:extLst>
      <p:ext uri="{BB962C8B-B14F-4D97-AF65-F5344CB8AC3E}">
        <p14:creationId xmlns:p14="http://schemas.microsoft.com/office/powerpoint/2010/main" val="31584356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Covered </a:t>
            </a:r>
            <a:r>
              <a:rPr lang="en-US" dirty="0" smtClean="0"/>
              <a:t> Topics</a:t>
            </a:r>
            <a:endParaRPr lang="de-DE" dirty="0"/>
          </a:p>
        </p:txBody>
      </p:sp>
      <p:sp>
        <p:nvSpPr>
          <p:cNvPr id="139267" name="Rectangle 3"/>
          <p:cNvSpPr>
            <a:spLocks noGrp="1" noChangeArrowheads="1"/>
          </p:cNvSpPr>
          <p:nvPr>
            <p:ph idx="1"/>
          </p:nvPr>
        </p:nvSpPr>
        <p:spPr/>
        <p:txBody>
          <a:bodyPr/>
          <a:lstStyle/>
          <a:p>
            <a:pPr marL="381000" indent="-381000"/>
            <a:r>
              <a:rPr lang="en-US" sz="2000" dirty="0"/>
              <a:t>Introduction</a:t>
            </a:r>
          </a:p>
          <a:p>
            <a:pPr marL="381000" indent="-381000"/>
            <a:r>
              <a:rPr lang="en-US" sz="2000" dirty="0"/>
              <a:t>Data Description, Interpolation and Selection</a:t>
            </a:r>
          </a:p>
          <a:p>
            <a:pPr marL="381000" indent="-381000"/>
            <a:r>
              <a:rPr lang="en-US" sz="2000" dirty="0"/>
              <a:t>Mapping of Data to </a:t>
            </a:r>
            <a:r>
              <a:rPr lang="en-US" sz="2000" dirty="0" smtClean="0"/>
              <a:t>Graphics</a:t>
            </a:r>
          </a:p>
          <a:p>
            <a:pPr marL="381000" indent="-381000"/>
            <a:r>
              <a:rPr lang="en-US" sz="2000" dirty="0" smtClean="0"/>
              <a:t>Tree/Graph Visualization</a:t>
            </a:r>
          </a:p>
          <a:p>
            <a:pPr marL="381000" indent="-381000"/>
            <a:r>
              <a:rPr lang="en-US" sz="2000" dirty="0" smtClean="0"/>
              <a:t>Multidimensional Visualization</a:t>
            </a:r>
            <a:endParaRPr lang="en-US" sz="2000" dirty="0"/>
          </a:p>
          <a:p>
            <a:pPr marL="381000" indent="-381000"/>
            <a:r>
              <a:rPr lang="en-US" sz="2000" dirty="0" smtClean="0"/>
              <a:t>Volume </a:t>
            </a:r>
            <a:r>
              <a:rPr lang="en-US" sz="2000" dirty="0"/>
              <a:t>Visualization</a:t>
            </a:r>
          </a:p>
          <a:p>
            <a:pPr marL="381000" indent="-381000"/>
            <a:r>
              <a:rPr lang="en-US" sz="2000" dirty="0"/>
              <a:t>Flow Visualization</a:t>
            </a:r>
          </a:p>
          <a:p>
            <a:pPr marL="381000" indent="-381000"/>
            <a:r>
              <a:rPr lang="en-US" sz="2000" dirty="0"/>
              <a:t>Feature-based Visualization</a:t>
            </a:r>
          </a:p>
          <a:p>
            <a:pPr marL="381000" indent="-381000"/>
            <a:r>
              <a:rPr lang="en-US" sz="2000" dirty="0"/>
              <a:t>Topological Data </a:t>
            </a:r>
            <a:r>
              <a:rPr lang="en-US" sz="2000" dirty="0" smtClean="0"/>
              <a:t>Analysis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3" name="Rectangle 5"/>
          <p:cNvSpPr>
            <a:spLocks noGrp="1" noChangeArrowheads="1"/>
          </p:cNvSpPr>
          <p:nvPr>
            <p:ph type="ctrTitle"/>
          </p:nvPr>
        </p:nvSpPr>
        <p:spPr/>
        <p:txBody>
          <a:bodyPr/>
          <a:lstStyle/>
          <a:p>
            <a:r>
              <a:rPr lang="en-US"/>
              <a:t>Introduction</a:t>
            </a:r>
            <a:endParaRPr lang="de-DE"/>
          </a:p>
        </p:txBody>
      </p:sp>
      <p:sp>
        <p:nvSpPr>
          <p:cNvPr id="140294" name="Rectangle 6"/>
          <p:cNvSpPr>
            <a:spLocks noGrp="1" noChangeArrowheads="1"/>
          </p:cNvSpPr>
          <p:nvPr>
            <p:ph type="subTitle" idx="1"/>
          </p:nvPr>
        </p:nvSpPr>
        <p:spPr/>
        <p:txBody>
          <a:bodyPr/>
          <a:lstStyle/>
          <a:p>
            <a:r>
              <a:rPr lang="en-US"/>
              <a:t>Problem Description</a:t>
            </a:r>
            <a:endParaRPr lang="de-DE"/>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3363"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pic>
        <p:nvPicPr>
          <p:cNvPr id="143364" name="Picture 4" descr="datat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981200"/>
            <a:ext cx="117157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36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1752600"/>
            <a:ext cx="1295400" cy="1447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6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600" y="2743200"/>
            <a:ext cx="1295400" cy="10620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67" name="Picture 7" descr="image_06_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7800" y="1828800"/>
            <a:ext cx="990600" cy="9906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pic>
      <p:pic>
        <p:nvPicPr>
          <p:cNvPr id="143368" name="Picture 8"/>
          <p:cNvPicPr>
            <a:picLocks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1752600"/>
            <a:ext cx="1600200" cy="1562100"/>
          </a:xfrm>
          <a:prstGeom prst="rect">
            <a:avLst/>
          </a:prstGeom>
          <a:noFill/>
          <a:ln>
            <a:noFill/>
          </a:ln>
          <a:effectLst/>
          <a:extLst>
            <a:ext uri="{909E8E84-426E-40DD-AFC4-6F175D3DCCD1}">
              <a14:hiddenFill xmlns:a14="http://schemas.microsoft.com/office/drawing/2010/main">
                <a:solidFill>
                  <a:srgbClr val="FF660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69" name="Picture 9" descr="pic01"/>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400" y="1752600"/>
            <a:ext cx="992188" cy="1079500"/>
          </a:xfrm>
          <a:prstGeom prst="rect">
            <a:avLst/>
          </a:prstGeom>
          <a:noFill/>
          <a:extLst>
            <a:ext uri="{909E8E84-426E-40DD-AFC4-6F175D3DCCD1}">
              <a14:hiddenFill xmlns:a14="http://schemas.microsoft.com/office/drawing/2010/main">
                <a:solidFill>
                  <a:srgbClr val="FFFFFF"/>
                </a:solidFill>
              </a14:hiddenFill>
            </a:ext>
          </a:extLst>
        </p:spPr>
      </p:pic>
      <p:pic>
        <p:nvPicPr>
          <p:cNvPr id="143370"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53200" y="2667000"/>
            <a:ext cx="1295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43371" name="Picture 11"/>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2590800"/>
            <a:ext cx="1143000" cy="114300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372" name="Line 12"/>
          <p:cNvSpPr>
            <a:spLocks noChangeShapeType="1"/>
          </p:cNvSpPr>
          <p:nvPr/>
        </p:nvSpPr>
        <p:spPr bwMode="auto">
          <a:xfrm>
            <a:off x="3048000" y="3048000"/>
            <a:ext cx="2514600" cy="0"/>
          </a:xfrm>
          <a:prstGeom prst="line">
            <a:avLst/>
          </a:prstGeom>
          <a:noFill/>
          <a:ln w="508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373" name="Rectangle 13"/>
          <p:cNvSpPr>
            <a:spLocks noChangeArrowheads="1"/>
          </p:cNvSpPr>
          <p:nvPr/>
        </p:nvSpPr>
        <p:spPr bwMode="auto">
          <a:xfrm>
            <a:off x="2971800" y="2590800"/>
            <a:ext cx="3124200" cy="685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lIns="90488" tIns="44450" rIns="90488" bIns="44450"/>
          <a:lstStyle/>
          <a:p>
            <a:pPr algn="l" eaLnBrk="0" hangingPunct="0"/>
            <a:r>
              <a:rPr lang="de-DE" sz="2400">
                <a:latin typeface="Times New Roman" pitchFamily="18" charset="0"/>
              </a:rPr>
              <a:t> </a:t>
            </a:r>
            <a:r>
              <a:rPr lang="de-DE" sz="2400">
                <a:latin typeface="Tahoma" pitchFamily="34" charset="0"/>
              </a:rPr>
              <a:t>Visualization</a:t>
            </a:r>
          </a:p>
        </p:txBody>
      </p:sp>
      <p:sp>
        <p:nvSpPr>
          <p:cNvPr id="143374" name="Text Box 14"/>
          <p:cNvSpPr txBox="1">
            <a:spLocks noChangeArrowheads="1"/>
          </p:cNvSpPr>
          <p:nvPr/>
        </p:nvSpPr>
        <p:spPr bwMode="auto">
          <a:xfrm>
            <a:off x="990600" y="3886200"/>
            <a:ext cx="28067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bg1"/>
              </a:buClr>
              <a:buSzPct val="100000"/>
              <a:buFont typeface="Wingdings" pitchFamily="2" charset="2"/>
              <a:buChar char="n"/>
            </a:pPr>
            <a:r>
              <a:rPr lang="en-US" sz="2400">
                <a:latin typeface="Tahoma" pitchFamily="34" charset="0"/>
              </a:rPr>
              <a:t>large</a:t>
            </a:r>
          </a:p>
          <a:p>
            <a:pPr algn="l">
              <a:spcBef>
                <a:spcPct val="20000"/>
              </a:spcBef>
              <a:buClr>
                <a:schemeClr val="bg1"/>
              </a:buClr>
              <a:buSzPct val="100000"/>
              <a:buFont typeface="Wingdings" pitchFamily="2" charset="2"/>
              <a:buChar char="n"/>
            </a:pPr>
            <a:r>
              <a:rPr lang="en-US" sz="2400">
                <a:latin typeface="Tahoma" pitchFamily="34" charset="0"/>
              </a:rPr>
              <a:t>complex</a:t>
            </a:r>
          </a:p>
          <a:p>
            <a:pPr algn="l">
              <a:spcBef>
                <a:spcPct val="20000"/>
              </a:spcBef>
              <a:buClr>
                <a:schemeClr val="bg1"/>
              </a:buClr>
              <a:buSzPct val="100000"/>
              <a:buFont typeface="Wingdings" pitchFamily="2" charset="2"/>
              <a:buChar char="n"/>
            </a:pPr>
            <a:r>
              <a:rPr lang="en-US" sz="2400">
                <a:latin typeface="Tahoma" pitchFamily="34" charset="0"/>
              </a:rPr>
              <a:t>various structures</a:t>
            </a:r>
            <a:endParaRPr lang="en-GB" sz="2400">
              <a:latin typeface="Tahoma" pitchFamily="34" charset="0"/>
            </a:endParaRPr>
          </a:p>
        </p:txBody>
      </p:sp>
      <p:sp>
        <p:nvSpPr>
          <p:cNvPr id="143375" name="Rectangle 15"/>
          <p:cNvSpPr>
            <a:spLocks noGrp="1" noChangeArrowheads="1"/>
          </p:cNvSpPr>
          <p:nvPr>
            <p:ph type="title"/>
          </p:nvPr>
        </p:nvSpPr>
        <p:spPr/>
        <p:txBody>
          <a:bodyPr/>
          <a:lstStyle/>
          <a:p>
            <a:r>
              <a:rPr lang="en-US"/>
              <a:t>Introduction: Problem Description</a:t>
            </a:r>
            <a:endParaRPr lang="de-DE"/>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dirty="0" smtClean="0"/>
              <a:t>Introduction: Problem Description</a:t>
            </a:r>
            <a:endParaRPr lang="en-GB" dirty="0"/>
          </a:p>
        </p:txBody>
      </p:sp>
      <p:sp>
        <p:nvSpPr>
          <p:cNvPr id="145411" name="Rectangle 3"/>
          <p:cNvSpPr>
            <a:spLocks noGrp="1" noChangeArrowheads="1"/>
          </p:cNvSpPr>
          <p:nvPr>
            <p:ph idx="1"/>
          </p:nvPr>
        </p:nvSpPr>
        <p:spPr/>
        <p:txBody>
          <a:bodyPr/>
          <a:lstStyle/>
          <a:p>
            <a:pPr>
              <a:buFont typeface="Wingdings" pitchFamily="2" charset="2"/>
              <a:buNone/>
            </a:pPr>
            <a:r>
              <a:rPr lang="en-US" dirty="0"/>
              <a:t>	</a:t>
            </a:r>
          </a:p>
          <a:p>
            <a:pPr>
              <a:buFont typeface="Wingdings" pitchFamily="2" charset="2"/>
              <a:buNone/>
            </a:pPr>
            <a:r>
              <a:rPr lang="en-US" dirty="0"/>
              <a:t>	</a:t>
            </a:r>
          </a:p>
          <a:p>
            <a:pPr>
              <a:buFont typeface="Wingdings" pitchFamily="2" charset="2"/>
              <a:buNone/>
            </a:pPr>
            <a:r>
              <a:rPr lang="en-US" dirty="0"/>
              <a:t>	</a:t>
            </a:r>
            <a:r>
              <a:rPr lang="en-US" dirty="0" smtClean="0"/>
              <a:t>„Visualization</a:t>
            </a:r>
            <a:r>
              <a:rPr lang="en-US" dirty="0"/>
              <a:t>“ means to find an appropriate visual representation for a given (large) data set in order to allow a more effective analysis and evaluation of the data.</a:t>
            </a:r>
            <a:endParaRPr lang="de-DE" dirty="0"/>
          </a:p>
          <a:p>
            <a:endParaRPr lang="de-DE" dirty="0"/>
          </a:p>
        </p:txBody>
      </p:sp>
      <p:sp>
        <p:nvSpPr>
          <p:cNvPr id="145412" name="Rectangle 4"/>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5413" name="Rectangle 5"/>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6435"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6436" name="Rectangle 4"/>
          <p:cNvSpPr>
            <a:spLocks noGrp="1" noChangeArrowheads="1"/>
          </p:cNvSpPr>
          <p:nvPr>
            <p:ph type="title"/>
          </p:nvPr>
        </p:nvSpPr>
        <p:spPr/>
        <p:txBody>
          <a:bodyPr/>
          <a:lstStyle/>
          <a:p>
            <a:r>
              <a:rPr lang="en-US"/>
              <a:t>Introduction: Problem Description</a:t>
            </a:r>
            <a:endParaRPr lang="de-DE"/>
          </a:p>
        </p:txBody>
      </p:sp>
      <p:sp>
        <p:nvSpPr>
          <p:cNvPr id="146437" name="Rectangle 5"/>
          <p:cNvSpPr>
            <a:spLocks noGrp="1" noChangeArrowheads="1"/>
          </p:cNvSpPr>
          <p:nvPr>
            <p:ph idx="1"/>
          </p:nvPr>
        </p:nvSpPr>
        <p:spPr/>
        <p:txBody>
          <a:bodyPr/>
          <a:lstStyle/>
          <a:p>
            <a:r>
              <a:rPr lang="en-US" b="1"/>
              <a:t>Aim:</a:t>
            </a:r>
            <a:r>
              <a:rPr lang="en-US"/>
              <a:t> </a:t>
            </a:r>
            <a:endParaRPr lang="de-DE"/>
          </a:p>
          <a:p>
            <a:pPr lvl="1"/>
            <a:r>
              <a:rPr lang="en-US"/>
              <a:t>not only see the data but gain understanding and insight into the data</a:t>
            </a:r>
            <a:endParaRPr lang="de-DE"/>
          </a:p>
          <a:p>
            <a:pPr lvl="1"/>
            <a:r>
              <a:rPr lang="en-US"/>
              <a:t>show what is really going on inside the data,</a:t>
            </a:r>
            <a:endParaRPr lang="de-DE"/>
          </a:p>
          <a:p>
            <a:pPr lvl="1"/>
            <a:r>
              <a:rPr lang="en-US"/>
              <a:t>reveal important structures and correlations in the data</a:t>
            </a:r>
            <a:endParaRPr lang="de-DE"/>
          </a:p>
          <a:p>
            <a:r>
              <a:rPr lang="en-US" b="1"/>
              <a:t>Motivation:</a:t>
            </a:r>
            <a:r>
              <a:rPr lang="en-US"/>
              <a:t> </a:t>
            </a:r>
            <a:endParaRPr lang="de-DE"/>
          </a:p>
          <a:p>
            <a:pPr lvl="1"/>
            <a:r>
              <a:rPr lang="en-US"/>
              <a:t>human eye is able to recognize a high amount of data instantaneously </a:t>
            </a:r>
            <a:endParaRPr lang="de-DE"/>
          </a:p>
          <a:p>
            <a:endParaRPr lang="de-DE"/>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7459"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7465" name="Rectangle 9"/>
          <p:cNvSpPr>
            <a:spLocks noGrp="1" noChangeArrowheads="1"/>
          </p:cNvSpPr>
          <p:nvPr>
            <p:ph type="title"/>
          </p:nvPr>
        </p:nvSpPr>
        <p:spPr/>
        <p:txBody>
          <a:bodyPr/>
          <a:lstStyle/>
          <a:p>
            <a:r>
              <a:rPr lang="de-DE"/>
              <a:t>Introduction: Problem Description</a:t>
            </a:r>
            <a:endParaRPr lang="en-GB"/>
          </a:p>
        </p:txBody>
      </p:sp>
      <p:sp>
        <p:nvSpPr>
          <p:cNvPr id="147466" name="Rectangle 10"/>
          <p:cNvSpPr>
            <a:spLocks noGrp="1" noChangeArrowheads="1"/>
          </p:cNvSpPr>
          <p:nvPr>
            <p:ph idx="1"/>
          </p:nvPr>
        </p:nvSpPr>
        <p:spPr/>
        <p:txBody>
          <a:bodyPr/>
          <a:lstStyle/>
          <a:p>
            <a:r>
              <a:rPr lang="de-DE"/>
              <a:t>Visualization simplifies</a:t>
            </a:r>
          </a:p>
          <a:p>
            <a:pPr lvl="1"/>
            <a:r>
              <a:rPr lang="de-DE"/>
              <a:t>the analysis,</a:t>
            </a:r>
          </a:p>
          <a:p>
            <a:pPr lvl="1"/>
            <a:r>
              <a:rPr lang="de-DE"/>
              <a:t>the understanding and</a:t>
            </a:r>
          </a:p>
          <a:p>
            <a:pPr lvl="1"/>
            <a:r>
              <a:rPr lang="de-DE"/>
              <a:t>the communication</a:t>
            </a:r>
          </a:p>
          <a:p>
            <a:r>
              <a:rPr lang="de-DE"/>
              <a:t>of</a:t>
            </a:r>
          </a:p>
          <a:p>
            <a:pPr lvl="1"/>
            <a:r>
              <a:rPr lang="de-DE"/>
              <a:t>models,</a:t>
            </a:r>
          </a:p>
          <a:p>
            <a:pPr lvl="1"/>
            <a:r>
              <a:rPr lang="de-DE"/>
              <a:t>concepts and</a:t>
            </a:r>
          </a:p>
          <a:p>
            <a:pPr lvl="1"/>
            <a:r>
              <a:rPr lang="de-DE"/>
              <a:t>data</a:t>
            </a:r>
          </a:p>
          <a:p>
            <a:r>
              <a:rPr lang="de-DE"/>
              <a:t>in science and engineering.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t>General</a:t>
            </a:r>
            <a:endParaRPr lang="de-DE"/>
          </a:p>
        </p:txBody>
      </p:sp>
      <p:sp>
        <p:nvSpPr>
          <p:cNvPr id="122883" name="Rectangle 3"/>
          <p:cNvSpPr>
            <a:spLocks noGrp="1" noChangeArrowheads="1"/>
          </p:cNvSpPr>
          <p:nvPr>
            <p:ph idx="1"/>
          </p:nvPr>
        </p:nvSpPr>
        <p:spPr/>
        <p:txBody>
          <a:bodyPr/>
          <a:lstStyle/>
          <a:p>
            <a:r>
              <a:rPr lang="en-US" dirty="0" smtClean="0"/>
              <a:t>Announcements, schedule, class material:</a:t>
            </a:r>
            <a:br>
              <a:rPr lang="en-US" dirty="0" smtClean="0"/>
            </a:br>
            <a:r>
              <a:rPr lang="de-DE" sz="1800" dirty="0">
                <a:hlinkClick r:id="rId2"/>
              </a:rPr>
              <a:t>https://</a:t>
            </a:r>
            <a:r>
              <a:rPr lang="de-DE" sz="1800" dirty="0" smtClean="0">
                <a:hlinkClick r:id="rId2"/>
              </a:rPr>
              <a:t>kth.instructure.com/courses/2491</a:t>
            </a:r>
            <a:endParaRPr lang="de-DE" sz="1800" dirty="0" smtClean="0"/>
          </a:p>
          <a:p>
            <a:r>
              <a:rPr lang="en-US" dirty="0" smtClean="0"/>
              <a:t>The </a:t>
            </a:r>
            <a:r>
              <a:rPr lang="en-US" dirty="0"/>
              <a:t>lecture slides are available immediately after the </a:t>
            </a:r>
            <a:r>
              <a:rPr lang="en-US" dirty="0" smtClean="0"/>
              <a:t>lecture.</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8483"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8484" name="Rectangle 4"/>
          <p:cNvSpPr>
            <a:spLocks noGrp="1" noChangeArrowheads="1"/>
          </p:cNvSpPr>
          <p:nvPr>
            <p:ph type="title"/>
          </p:nvPr>
        </p:nvSpPr>
        <p:spPr/>
        <p:txBody>
          <a:bodyPr/>
          <a:lstStyle/>
          <a:p>
            <a:r>
              <a:rPr lang="en-US"/>
              <a:t>Introduction: Problem Description</a:t>
            </a:r>
            <a:endParaRPr lang="en-GB"/>
          </a:p>
        </p:txBody>
      </p:sp>
      <p:sp>
        <p:nvSpPr>
          <p:cNvPr id="148485" name="Rectangle 5"/>
          <p:cNvSpPr>
            <a:spLocks noGrp="1" noChangeArrowheads="1"/>
          </p:cNvSpPr>
          <p:nvPr>
            <p:ph idx="1"/>
          </p:nvPr>
        </p:nvSpPr>
        <p:spPr/>
        <p:txBody>
          <a:bodyPr/>
          <a:lstStyle/>
          <a:p>
            <a:r>
              <a:rPr lang="en-US" b="1" dirty="0"/>
              <a:t>This means, </a:t>
            </a:r>
            <a:r>
              <a:rPr lang="en-US" b="1" dirty="0" smtClean="0"/>
              <a:t>Visualization</a:t>
            </a:r>
            <a:endParaRPr lang="en-US" b="1" dirty="0"/>
          </a:p>
          <a:p>
            <a:pPr>
              <a:buFont typeface="Wingdings" pitchFamily="2" charset="2"/>
              <a:buNone/>
            </a:pPr>
            <a:endParaRPr lang="en-US" b="1" dirty="0"/>
          </a:p>
          <a:p>
            <a:pPr lvl="1"/>
            <a:r>
              <a:rPr lang="en-US" dirty="0"/>
              <a:t>provides appropriate visual representations for the scientist </a:t>
            </a:r>
            <a:endParaRPr lang="de-DE" dirty="0"/>
          </a:p>
          <a:p>
            <a:pPr lvl="1"/>
            <a:r>
              <a:rPr lang="en-US" dirty="0"/>
              <a:t>shows inner correlations of the data which were lost otherwise, and</a:t>
            </a:r>
            <a:endParaRPr lang="de-DE" dirty="0"/>
          </a:p>
          <a:p>
            <a:pPr lvl="1"/>
            <a:r>
              <a:rPr lang="en-US" dirty="0"/>
              <a:t>supports the exchange of exploration results</a:t>
            </a:r>
            <a:endParaRPr lang="de-DE"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9507"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49510" name="Rectangle 6"/>
          <p:cNvSpPr>
            <a:spLocks noGrp="1" noChangeArrowheads="1"/>
          </p:cNvSpPr>
          <p:nvPr>
            <p:ph type="title"/>
          </p:nvPr>
        </p:nvSpPr>
        <p:spPr/>
        <p:txBody>
          <a:bodyPr/>
          <a:lstStyle/>
          <a:p>
            <a:r>
              <a:rPr lang="en-US"/>
              <a:t>Introduction: Problem Description</a:t>
            </a:r>
            <a:endParaRPr lang="en-GB"/>
          </a:p>
        </p:txBody>
      </p:sp>
      <p:sp>
        <p:nvSpPr>
          <p:cNvPr id="149511" name="Rectangle 7"/>
          <p:cNvSpPr>
            <a:spLocks noGrp="1" noChangeArrowheads="1"/>
          </p:cNvSpPr>
          <p:nvPr>
            <p:ph idx="1"/>
          </p:nvPr>
        </p:nvSpPr>
        <p:spPr/>
        <p:txBody>
          <a:bodyPr/>
          <a:lstStyle/>
          <a:p>
            <a:pPr>
              <a:buFont typeface="Wingdings" pitchFamily="2" charset="2"/>
              <a:buNone/>
            </a:pPr>
            <a:r>
              <a:rPr lang="en-US"/>
              <a:t>Visualization is used in 3 ways:</a:t>
            </a:r>
            <a:br>
              <a:rPr lang="en-US"/>
            </a:br>
            <a:endParaRPr lang="de-DE"/>
          </a:p>
          <a:p>
            <a:pPr lvl="1"/>
            <a:r>
              <a:rPr lang="en-US" b="1"/>
              <a:t>Explorative analysis</a:t>
            </a:r>
            <a:r>
              <a:rPr lang="de-DE"/>
              <a:t/>
            </a:r>
            <a:br>
              <a:rPr lang="de-DE"/>
            </a:br>
            <a:r>
              <a:rPr lang="en-US"/>
              <a:t>Given:  Data without hypotheses about them </a:t>
            </a:r>
            <a:r>
              <a:rPr lang="de-DE"/>
              <a:t/>
            </a:r>
            <a:br>
              <a:rPr lang="de-DE"/>
            </a:br>
            <a:r>
              <a:rPr lang="en-US"/>
              <a:t>Process: interactive search for information, usually by chance</a:t>
            </a:r>
            <a:br>
              <a:rPr lang="en-US"/>
            </a:br>
            <a:r>
              <a:rPr lang="en-US"/>
              <a:t>Results: Visualization which supports a </a:t>
            </a:r>
            <a:r>
              <a:rPr lang="de-DE"/>
              <a:t> </a:t>
            </a:r>
            <a:r>
              <a:rPr lang="en-US"/>
              <a:t>hypothesis on a data set</a:t>
            </a:r>
          </a:p>
          <a:p>
            <a:pPr lvl="1"/>
            <a:endParaRPr lang="en-US"/>
          </a:p>
          <a:p>
            <a:pPr lvl="1"/>
            <a:r>
              <a:rPr lang="en-US" b="1"/>
              <a:t>Confirmative analysis</a:t>
            </a:r>
            <a:r>
              <a:rPr lang="de-DE"/>
              <a:t/>
            </a:r>
            <a:br>
              <a:rPr lang="de-DE"/>
            </a:br>
            <a:r>
              <a:rPr lang="en-US"/>
              <a:t>Given: Hypothesis about data</a:t>
            </a:r>
            <a:r>
              <a:rPr lang="de-DE"/>
              <a:t/>
            </a:r>
            <a:br>
              <a:rPr lang="de-DE"/>
            </a:br>
            <a:r>
              <a:rPr lang="en-US"/>
              <a:t>Process: Specific checking of hypothesis</a:t>
            </a:r>
            <a:r>
              <a:rPr lang="de-DE"/>
              <a:t/>
            </a:r>
            <a:br>
              <a:rPr lang="de-DE"/>
            </a:br>
            <a:r>
              <a:rPr lang="en-US"/>
              <a:t>Result: Visualization which supports</a:t>
            </a:r>
            <a:r>
              <a:rPr lang="de-DE"/>
              <a:t> </a:t>
            </a:r>
            <a:r>
              <a:rPr lang="en-US"/>
              <a:t>verification/falsification of a hypothesis</a:t>
            </a:r>
          </a:p>
          <a:p>
            <a:pPr lvl="1"/>
            <a:endParaRPr lang="de-DE"/>
          </a:p>
          <a:p>
            <a:pPr lvl="1"/>
            <a:r>
              <a:rPr lang="en-US" b="1"/>
              <a:t>Presentation</a:t>
            </a:r>
            <a:r>
              <a:rPr lang="en-US"/>
              <a:t/>
            </a:r>
            <a:br>
              <a:rPr lang="en-US"/>
            </a:br>
            <a:r>
              <a:rPr lang="en-US"/>
              <a:t>Given: already known facts</a:t>
            </a:r>
            <a:br>
              <a:rPr lang="en-US"/>
            </a:br>
            <a:r>
              <a:rPr lang="en-US"/>
              <a:t>Process: Recognizing these facts </a:t>
            </a:r>
            <a:r>
              <a:rPr lang="de-DE"/>
              <a:t/>
            </a:r>
            <a:br>
              <a:rPr lang="de-DE"/>
            </a:br>
            <a:r>
              <a:rPr lang="en-US"/>
              <a:t>Results: Visualization which emphasizes the facts</a:t>
            </a:r>
            <a:endParaRPr lang="de-DE"/>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0531"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0532" name="Rectangle 4"/>
          <p:cNvSpPr>
            <a:spLocks noGrp="1" noChangeArrowheads="1"/>
          </p:cNvSpPr>
          <p:nvPr>
            <p:ph type="title"/>
          </p:nvPr>
        </p:nvSpPr>
        <p:spPr/>
        <p:txBody>
          <a:bodyPr/>
          <a:lstStyle/>
          <a:p>
            <a:pPr marL="571500" indent="-571500"/>
            <a:r>
              <a:rPr lang="en-US"/>
              <a:t>Introduction: Problem Description</a:t>
            </a:r>
            <a:endParaRPr lang="en-GB"/>
          </a:p>
        </p:txBody>
      </p:sp>
      <p:sp>
        <p:nvSpPr>
          <p:cNvPr id="150533" name="Rectangle 5"/>
          <p:cNvSpPr>
            <a:spLocks noGrp="1" noChangeArrowheads="1"/>
          </p:cNvSpPr>
          <p:nvPr>
            <p:ph idx="1"/>
          </p:nvPr>
        </p:nvSpPr>
        <p:spPr/>
        <p:txBody>
          <a:bodyPr/>
          <a:lstStyle/>
          <a:p>
            <a:pPr>
              <a:lnSpc>
                <a:spcPct val="125000"/>
              </a:lnSpc>
              <a:buFont typeface="Wingdings" pitchFamily="2" charset="2"/>
              <a:buNone/>
            </a:pPr>
            <a:r>
              <a:rPr lang="en-US" b="1"/>
              <a:t>Data Acquisition</a:t>
            </a:r>
            <a:r>
              <a:rPr lang="en-US" sz="2000"/>
              <a:t/>
            </a:r>
            <a:br>
              <a:rPr lang="en-US" sz="2000"/>
            </a:br>
            <a:r>
              <a:rPr lang="de-DE" sz="2000"/>
              <a:t>T</a:t>
            </a:r>
            <a:r>
              <a:rPr lang="en-US" sz="2000"/>
              <a:t>here are three principal data sources: </a:t>
            </a:r>
          </a:p>
          <a:p>
            <a:pPr lvl="1">
              <a:lnSpc>
                <a:spcPct val="125000"/>
              </a:lnSpc>
            </a:pPr>
            <a:r>
              <a:rPr lang="en-US" b="1"/>
              <a:t>real world</a:t>
            </a:r>
            <a:r>
              <a:rPr lang="de-DE"/>
              <a:t/>
            </a:r>
            <a:br>
              <a:rPr lang="de-DE"/>
            </a:br>
            <a:r>
              <a:rPr lang="en-US"/>
              <a:t>     (measuring instruments provide data, such as </a:t>
            </a:r>
            <a:r>
              <a:rPr lang="de-DE"/>
              <a:t> </a:t>
            </a:r>
            <a:r>
              <a:rPr lang="en-US"/>
              <a:t>CT scanner or </a:t>
            </a:r>
            <a:br>
              <a:rPr lang="en-US"/>
            </a:br>
            <a:r>
              <a:rPr lang="en-US"/>
              <a:t>      satellite images)</a:t>
            </a:r>
            <a:r>
              <a:rPr lang="de-DE"/>
              <a:t/>
            </a:r>
            <a:br>
              <a:rPr lang="de-DE"/>
            </a:br>
            <a:endParaRPr lang="de-DE"/>
          </a:p>
          <a:p>
            <a:pPr lvl="1">
              <a:lnSpc>
                <a:spcPct val="125000"/>
              </a:lnSpc>
            </a:pPr>
            <a:r>
              <a:rPr lang="en-US" b="1"/>
              <a:t>theoretical world</a:t>
            </a:r>
            <a:r>
              <a:rPr lang="de-DE"/>
              <a:t/>
            </a:r>
            <a:br>
              <a:rPr lang="de-DE"/>
            </a:br>
            <a:r>
              <a:rPr lang="de-DE"/>
              <a:t>     </a:t>
            </a:r>
            <a:r>
              <a:rPr lang="en-US"/>
              <a:t>(computations based on mathematical models, such as</a:t>
            </a:r>
            <a:r>
              <a:rPr lang="de-DE"/>
              <a:t> </a:t>
            </a:r>
            <a:r>
              <a:rPr lang="en-US"/>
              <a:t>molecule </a:t>
            </a:r>
            <a:br>
              <a:rPr lang="en-US"/>
            </a:br>
            <a:r>
              <a:rPr lang="en-US"/>
              <a:t>      modeling and meteorology)</a:t>
            </a:r>
            <a:r>
              <a:rPr lang="de-DE"/>
              <a:t/>
            </a:r>
            <a:br>
              <a:rPr lang="de-DE"/>
            </a:br>
            <a:endParaRPr lang="de-DE"/>
          </a:p>
          <a:p>
            <a:pPr lvl="1">
              <a:lnSpc>
                <a:spcPct val="125000"/>
              </a:lnSpc>
            </a:pPr>
            <a:r>
              <a:rPr lang="en-US" b="1"/>
              <a:t>artificial world</a:t>
            </a:r>
            <a:r>
              <a:rPr lang="de-DE" b="1"/>
              <a:t/>
            </a:r>
            <a:br>
              <a:rPr lang="de-DE" b="1"/>
            </a:br>
            <a:r>
              <a:rPr lang="de-DE"/>
              <a:t>     </a:t>
            </a:r>
            <a:r>
              <a:rPr lang="en-US"/>
              <a:t>(human creates data, for instance in art, television, film)</a:t>
            </a:r>
            <a:endParaRPr lang="de-DE"/>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p:txBody>
          <a:bodyPr/>
          <a:lstStyle/>
          <a:p>
            <a:r>
              <a:rPr lang="de-DE"/>
              <a:t>Introduction</a:t>
            </a:r>
          </a:p>
        </p:txBody>
      </p:sp>
      <p:sp>
        <p:nvSpPr>
          <p:cNvPr id="152579" name="Rectangle 3"/>
          <p:cNvSpPr>
            <a:spLocks noGrp="1" noChangeArrowheads="1"/>
          </p:cNvSpPr>
          <p:nvPr>
            <p:ph type="subTitle" idx="1"/>
          </p:nvPr>
        </p:nvSpPr>
        <p:spPr/>
        <p:txBody>
          <a:bodyPr/>
          <a:lstStyle/>
          <a:p>
            <a:r>
              <a:rPr lang="en-US"/>
              <a:t>History</a:t>
            </a:r>
            <a:endParaRPr lang="de-DE"/>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3603"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3604" name="Rectangle 4"/>
          <p:cNvSpPr>
            <a:spLocks noGrp="1" noChangeArrowheads="1"/>
          </p:cNvSpPr>
          <p:nvPr>
            <p:ph type="title"/>
          </p:nvPr>
        </p:nvSpPr>
        <p:spPr/>
        <p:txBody>
          <a:bodyPr/>
          <a:lstStyle/>
          <a:p>
            <a:r>
              <a:rPr lang="en-US"/>
              <a:t>Introduction: History</a:t>
            </a:r>
            <a:endParaRPr lang="de-DE"/>
          </a:p>
        </p:txBody>
      </p:sp>
      <p:sp>
        <p:nvSpPr>
          <p:cNvPr id="153605" name="Rectangle 5"/>
          <p:cNvSpPr>
            <a:spLocks noGrp="1" noChangeArrowheads="1"/>
          </p:cNvSpPr>
          <p:nvPr>
            <p:ph idx="1"/>
          </p:nvPr>
        </p:nvSpPr>
        <p:spPr/>
        <p:txBody>
          <a:bodyPr/>
          <a:lstStyle/>
          <a:p>
            <a:r>
              <a:rPr lang="en-US"/>
              <a:t>Idea of visualization very old</a:t>
            </a:r>
          </a:p>
          <a:p>
            <a:r>
              <a:rPr lang="de-DE" b="1"/>
              <a:t>Euclid’s ”Elements</a:t>
            </a:r>
            <a:r>
              <a:rPr lang="de-DE"/>
              <a:t>”: drawings to represent and illustrate properties in geometry.</a:t>
            </a:r>
          </a:p>
          <a:p>
            <a:r>
              <a:rPr lang="de-DE" b="1"/>
              <a:t>Middle Ages</a:t>
            </a:r>
            <a:r>
              <a:rPr lang="de-DE"/>
              <a:t>: astronomical maps with arrow plots to visualize prevailing winds over the oceans.</a:t>
            </a:r>
          </a:p>
          <a:p>
            <a:r>
              <a:rPr lang="de-DE" b="1"/>
              <a:t>18th century</a:t>
            </a:r>
            <a:r>
              <a:rPr lang="de-DE"/>
              <a:t>: height lines used in topographical maps</a:t>
            </a:r>
          </a:p>
          <a:p>
            <a:pPr>
              <a:buFont typeface="Wingdings" pitchFamily="2" charset="2"/>
              <a:buNone/>
            </a:pPr>
            <a:endParaRPr lang="de-DE"/>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t>Introduction: History</a:t>
            </a:r>
            <a:endParaRPr lang="de-DE"/>
          </a:p>
        </p:txBody>
      </p:sp>
      <p:sp>
        <p:nvSpPr>
          <p:cNvPr id="154627" name="Rectangle 3"/>
          <p:cNvSpPr>
            <a:spLocks noGrp="1" noChangeArrowheads="1"/>
          </p:cNvSpPr>
          <p:nvPr>
            <p:ph idx="1"/>
          </p:nvPr>
        </p:nvSpPr>
        <p:spPr/>
        <p:txBody>
          <a:bodyPr/>
          <a:lstStyle/>
          <a:p>
            <a:r>
              <a:rPr lang="en-US" b="1"/>
              <a:t>Alexander von Humboldt</a:t>
            </a:r>
            <a:r>
              <a:rPr lang="en-US"/>
              <a:t> (German scientist and explorer, 1769 – 1859) </a:t>
            </a:r>
            <a:br>
              <a:rPr lang="en-US"/>
            </a:br>
            <a:r>
              <a:rPr lang="en-US"/>
              <a:t/>
            </a:r>
            <a:br>
              <a:rPr lang="en-US"/>
            </a:br>
            <a:r>
              <a:rPr lang="en-US"/>
              <a:t>Investigations of temperature gradients on the northern hemisphere. (1817)</a:t>
            </a:r>
          </a:p>
          <a:p>
            <a:pPr>
              <a:buFont typeface="Wingdings" pitchFamily="2" charset="2"/>
              <a:buNone/>
            </a:pPr>
            <a:endParaRPr lang="en-US"/>
          </a:p>
          <a:p>
            <a:r>
              <a:rPr lang="en-US" b="1"/>
              <a:t>René Descartes</a:t>
            </a:r>
            <a:r>
              <a:rPr lang="en-US"/>
              <a:t> (French philosopher, mathematician, physicist, 1596 – 1650)</a:t>
            </a:r>
            <a:br>
              <a:rPr lang="en-US"/>
            </a:br>
            <a:r>
              <a:rPr lang="en-US"/>
              <a:t/>
            </a:r>
            <a:br>
              <a:rPr lang="en-US"/>
            </a:br>
            <a:r>
              <a:rPr lang="en-US"/>
              <a:t>”Imagination or visualization, and in particular the use of diagrams, has a crucial part to play in scientific investigations”. (1637)</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 y="381000"/>
            <a:ext cx="9135070" cy="435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8130" name="Rectangle 2"/>
          <p:cNvSpPr>
            <a:spLocks/>
          </p:cNvSpPr>
          <p:nvPr/>
        </p:nvSpPr>
        <p:spPr bwMode="auto">
          <a:xfrm>
            <a:off x="1367841" y="5104671"/>
            <a:ext cx="640720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400" b="1" dirty="0">
                <a:ea typeface="Gill Sans" charset="0"/>
                <a:cs typeface="Gill Sans" charset="0"/>
              </a:rPr>
              <a:t>1869 </a:t>
            </a:r>
            <a:r>
              <a:rPr lang="en-US" altLang="en-US" sz="2400" dirty="0">
                <a:ea typeface="Gill Sans" charset="0"/>
                <a:cs typeface="Gill Sans" charset="0"/>
              </a:rPr>
              <a:t>Cartography by Charles Joseph </a:t>
            </a:r>
            <a:r>
              <a:rPr lang="en-US" altLang="en-US" sz="2400" dirty="0" err="1">
                <a:ea typeface="Gill Sans" charset="0"/>
                <a:cs typeface="Gill Sans" charset="0"/>
              </a:rPr>
              <a:t>Minard</a:t>
            </a:r>
            <a:endParaRPr lang="en-US" altLang="en-US" sz="2400" dirty="0">
              <a:ea typeface="Gill Sans" charset="0"/>
              <a:cs typeface="Gill Sans" charset="0"/>
            </a:endParaRPr>
          </a:p>
          <a:p>
            <a:pPr algn="ctr"/>
            <a:endParaRPr lang="en-US" altLang="en-US" sz="2400" dirty="0">
              <a:ea typeface="Gill Sans" charset="0"/>
              <a:cs typeface="Gill Sans" charset="0"/>
            </a:endParaRPr>
          </a:p>
          <a:p>
            <a:pPr algn="ctr"/>
            <a:r>
              <a:rPr lang="en-US" altLang="en-US" sz="2400" dirty="0">
                <a:ea typeface="Gill Sans" charset="0"/>
                <a:cs typeface="Gill Sans" charset="0"/>
              </a:rPr>
              <a:t>Napoleons campaign against Russia (1812/13)</a:t>
            </a:r>
          </a:p>
        </p:txBody>
      </p:sp>
    </p:spTree>
    <p:extLst>
      <p:ext uri="{BB962C8B-B14F-4D97-AF65-F5344CB8AC3E}">
        <p14:creationId xmlns:p14="http://schemas.microsoft.com/office/powerpoint/2010/main" val="329538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t>Introduction: History</a:t>
            </a:r>
            <a:endParaRPr lang="de-DE"/>
          </a:p>
        </p:txBody>
      </p:sp>
      <p:sp>
        <p:nvSpPr>
          <p:cNvPr id="165891" name="Rectangle 3"/>
          <p:cNvSpPr>
            <a:spLocks noGrp="1" noChangeArrowheads="1"/>
          </p:cNvSpPr>
          <p:nvPr>
            <p:ph idx="1"/>
          </p:nvPr>
        </p:nvSpPr>
        <p:spPr/>
        <p:txBody>
          <a:bodyPr/>
          <a:lstStyle/>
          <a:p>
            <a:r>
              <a:rPr lang="en-US" b="1"/>
              <a:t>Wilhelm Conrad Röntgen</a:t>
            </a:r>
            <a:r>
              <a:rPr lang="en-US"/>
              <a:t> (German physicist, 1845 – 1923)</a:t>
            </a:r>
            <a:br>
              <a:rPr lang="en-US"/>
            </a:br>
            <a:r>
              <a:rPr lang="en-US"/>
              <a:t/>
            </a:r>
            <a:br>
              <a:rPr lang="en-US"/>
            </a:br>
            <a:r>
              <a:rPr lang="en-US"/>
              <a:t>X-rays (1895)</a:t>
            </a:r>
            <a:br>
              <a:rPr lang="en-US"/>
            </a:br>
            <a:r>
              <a:rPr lang="en-US"/>
              <a:t>first Nobel Prize in Physics (1901)</a:t>
            </a:r>
            <a:endParaRPr lang="de-DE"/>
          </a:p>
        </p:txBody>
      </p:sp>
      <p:pic>
        <p:nvPicPr>
          <p:cNvPr id="165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2803525"/>
            <a:ext cx="2247900"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5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606675"/>
            <a:ext cx="2227263" cy="348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t>Introduction: History</a:t>
            </a:r>
            <a:endParaRPr lang="de-DE"/>
          </a:p>
        </p:txBody>
      </p:sp>
      <p:sp>
        <p:nvSpPr>
          <p:cNvPr id="166915" name="Rectangle 3"/>
          <p:cNvSpPr>
            <a:spLocks noGrp="1" noChangeArrowheads="1"/>
          </p:cNvSpPr>
          <p:nvPr>
            <p:ph idx="1"/>
          </p:nvPr>
        </p:nvSpPr>
        <p:spPr/>
        <p:txBody>
          <a:bodyPr/>
          <a:lstStyle/>
          <a:p>
            <a:r>
              <a:rPr lang="en-US" b="1" dirty="0"/>
              <a:t>Rosalind Franklin</a:t>
            </a:r>
            <a:r>
              <a:rPr lang="en-US" dirty="0"/>
              <a:t> (British biophysicist, 1920 – 1958)</a:t>
            </a:r>
            <a:br>
              <a:rPr lang="en-US" dirty="0"/>
            </a:br>
            <a:r>
              <a:rPr lang="en-US" dirty="0"/>
              <a:t/>
            </a:r>
            <a:br>
              <a:rPr lang="en-US" dirty="0"/>
            </a:br>
            <a:r>
              <a:rPr lang="en-US" dirty="0"/>
              <a:t>X-ray diffraction images of DNA (1952)</a:t>
            </a:r>
            <a:endParaRPr lang="de-DE" dirty="0"/>
          </a:p>
        </p:txBody>
      </p:sp>
      <p:pic>
        <p:nvPicPr>
          <p:cNvPr id="166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609850"/>
            <a:ext cx="25146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917" name="Text Box 5"/>
          <p:cNvSpPr txBox="1">
            <a:spLocks noChangeArrowheads="1"/>
          </p:cNvSpPr>
          <p:nvPr/>
        </p:nvSpPr>
        <p:spPr bwMode="auto">
          <a:xfrm>
            <a:off x="2743200" y="4572000"/>
            <a:ext cx="3581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i="1" dirty="0"/>
              <a:t>Photo 51</a:t>
            </a:r>
            <a:r>
              <a:rPr lang="en-US" dirty="0"/>
              <a:t/>
            </a:r>
            <a:br>
              <a:rPr lang="en-US" dirty="0"/>
            </a:br>
            <a:r>
              <a:rPr lang="en-US" dirty="0"/>
              <a:t>X-ray diffraction image of sodium salt of DNA. B configuration</a:t>
            </a:r>
            <a:endParaRPr lang="de-DE" dirty="0"/>
          </a:p>
        </p:txBody>
      </p:sp>
      <p:sp>
        <p:nvSpPr>
          <p:cNvPr id="2" name="TextBox 1"/>
          <p:cNvSpPr txBox="1"/>
          <p:nvPr/>
        </p:nvSpPr>
        <p:spPr>
          <a:xfrm>
            <a:off x="2269626" y="5867400"/>
            <a:ext cx="4528547" cy="307777"/>
          </a:xfrm>
          <a:prstGeom prst="rect">
            <a:avLst/>
          </a:prstGeom>
          <a:noFill/>
        </p:spPr>
        <p:txBody>
          <a:bodyPr wrap="none" rtlCol="0">
            <a:spAutoFit/>
          </a:bodyPr>
          <a:lstStyle/>
          <a:p>
            <a:r>
              <a:rPr lang="en-US" sz="1400" dirty="0" smtClean="0"/>
              <a:t>Nobel prize went to Watson, Crick, and Wilkins in 1962</a:t>
            </a:r>
            <a:endParaRPr lang="en-US" sz="1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4"/>
          <p:cNvSpPr>
            <a:spLocks noGrp="1" noChangeArrowheads="1"/>
          </p:cNvSpPr>
          <p:nvPr>
            <p:ph type="title"/>
          </p:nvPr>
        </p:nvSpPr>
        <p:spPr/>
        <p:txBody>
          <a:bodyPr/>
          <a:lstStyle/>
          <a:p>
            <a:r>
              <a:rPr lang="en-US" smtClean="0"/>
              <a:t>Introduction: History</a:t>
            </a:r>
            <a:endParaRPr lang="de-DE"/>
          </a:p>
        </p:txBody>
      </p:sp>
      <p:pic>
        <p:nvPicPr>
          <p:cNvPr id="167941" name="EM-0085-01.avi">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tretch>
            <a:fillRect/>
          </a:stretch>
        </p:blipFill>
        <p:spPr>
          <a:xfrm>
            <a:off x="731838" y="549275"/>
            <a:ext cx="7678737" cy="575945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7943" name="Rectangle 7"/>
          <p:cNvSpPr>
            <a:spLocks noGrp="1" noChangeArrowheads="1"/>
          </p:cNvSpPr>
          <p:nvPr>
            <p:ph type="body" idx="4294967295"/>
          </p:nvPr>
        </p:nvSpPr>
        <p:spPr>
          <a:xfrm>
            <a:off x="501650" y="549275"/>
            <a:ext cx="8642350" cy="5759450"/>
          </a:xfrm>
        </p:spPr>
        <p:txBody>
          <a:bodyPr/>
          <a:lstStyle/>
          <a:p>
            <a:r>
              <a:rPr lang="en-US" dirty="0"/>
              <a:t>NASA: Experimental flow visualizations (1970s)</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8866" fill="hold"/>
                                        <p:tgtEl>
                                          <p:spTgt spid="1679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67941"/>
                </p:tgtEl>
              </p:cMediaNode>
            </p:video>
            <p:seq concurrent="1" nextAc="seek">
              <p:cTn id="8" restart="whenNotActive" fill="hold" evtFilter="cancelBubble" nodeType="interactiveSeq">
                <p:stCondLst>
                  <p:cond evt="onClick" delay="0">
                    <p:tgtEl>
                      <p:spTgt spid="16794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67941"/>
                                        </p:tgtEl>
                                      </p:cBhvr>
                                    </p:cmd>
                                  </p:childTnLst>
                                </p:cTn>
                              </p:par>
                            </p:childTnLst>
                          </p:cTn>
                        </p:par>
                      </p:childTnLst>
                    </p:cTn>
                  </p:par>
                </p:childTnLst>
              </p:cTn>
              <p:nextCondLst>
                <p:cond evt="onClick" delay="0">
                  <p:tgtEl>
                    <p:spTgt spid="16794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smtClean="0"/>
              <a:t>Registration</a:t>
            </a:r>
          </a:p>
        </p:txBody>
      </p:sp>
      <p:sp>
        <p:nvSpPr>
          <p:cNvPr id="18436" name="Rectangle 3"/>
          <p:cNvSpPr>
            <a:spLocks noGrp="1" noChangeArrowheads="1"/>
          </p:cNvSpPr>
          <p:nvPr>
            <p:ph idx="1"/>
          </p:nvPr>
        </p:nvSpPr>
        <p:spPr/>
        <p:txBody>
          <a:bodyPr/>
          <a:lstStyle/>
          <a:p>
            <a:r>
              <a:rPr lang="en-US" dirty="0" smtClean="0"/>
              <a:t>You have to register for the lecture</a:t>
            </a:r>
          </a:p>
          <a:p>
            <a:pPr lvl="1"/>
            <a:r>
              <a:rPr lang="en-US" dirty="0" smtClean="0"/>
              <a:t>Grading (exercises, exam) requires registration</a:t>
            </a:r>
          </a:p>
          <a:p>
            <a:pPr lvl="2"/>
            <a:r>
              <a:rPr lang="en-US" dirty="0" smtClean="0"/>
              <a:t>You are welcome to just sit in and listen</a:t>
            </a:r>
          </a:p>
          <a:p>
            <a:pPr lvl="2"/>
            <a:r>
              <a:rPr lang="en-US" dirty="0" smtClean="0"/>
              <a:t>Registration is required for credits</a:t>
            </a:r>
          </a:p>
          <a:p>
            <a:pPr lvl="1"/>
            <a:r>
              <a:rPr lang="en-US" dirty="0"/>
              <a:t>You will be notified about the signup deadline by the university</a:t>
            </a:r>
          </a:p>
          <a:p>
            <a:pPr lvl="1"/>
            <a:endParaRPr lang="en-US" dirty="0" smtClean="0"/>
          </a:p>
        </p:txBody>
      </p:sp>
    </p:spTree>
    <p:extLst>
      <p:ext uri="{BB962C8B-B14F-4D97-AF65-F5344CB8AC3E}">
        <p14:creationId xmlns:p14="http://schemas.microsoft.com/office/powerpoint/2010/main" val="721357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4"/>
          <p:cNvSpPr>
            <a:spLocks noGrp="1" noChangeArrowheads="1"/>
          </p:cNvSpPr>
          <p:nvPr>
            <p:ph type="title"/>
          </p:nvPr>
        </p:nvSpPr>
        <p:spPr/>
        <p:txBody>
          <a:bodyPr/>
          <a:lstStyle/>
          <a:p>
            <a:endParaRPr lang="en-US"/>
          </a:p>
        </p:txBody>
      </p:sp>
      <p:pic>
        <p:nvPicPr>
          <p:cNvPr id="172037" name="Picture 5" descr="C17-Vor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 y="0"/>
            <a:ext cx="9982200" cy="6907213"/>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19050" y="5708650"/>
            <a:ext cx="91821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1400" b="1">
                <a:solidFill>
                  <a:schemeClr val="bg1"/>
                </a:solidFill>
              </a:rPr>
              <a:t>Smoke angel</a:t>
            </a:r>
          </a:p>
          <a:p>
            <a:pPr algn="l"/>
            <a:r>
              <a:rPr lang="en-US" sz="1400">
                <a:solidFill>
                  <a:schemeClr val="bg1"/>
                </a:solidFill>
              </a:rPr>
              <a:t>A C-17 Globemaster III from the 14th Airlift Squadron, Charleston Air Force Base, S.C. flies off after releasing flares over the Atlantic Ocean near Charleston, S.C., during a training mission on Tuesday, May 16, 2006. The "smoke angel" is caused by the vortex from the engines.</a:t>
            </a:r>
            <a:br>
              <a:rPr lang="en-US" sz="1400">
                <a:solidFill>
                  <a:schemeClr val="bg1"/>
                </a:solidFill>
              </a:rPr>
            </a:br>
            <a:r>
              <a:rPr lang="en-US" sz="1400">
                <a:solidFill>
                  <a:schemeClr val="bg1"/>
                </a:solidFill>
              </a:rPr>
              <a:t>(U.S. Air Force photo/Tech. Sgt. Russell E. Cooley IV)</a:t>
            </a:r>
            <a:endParaRPr lang="de-DE" sz="1400">
              <a:solidFill>
                <a:schemeClr val="bg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Rectangle 4"/>
          <p:cNvSpPr>
            <a:spLocks noGrp="1" noChangeArrowheads="1"/>
          </p:cNvSpPr>
          <p:nvPr>
            <p:ph type="title"/>
          </p:nvPr>
        </p:nvSpPr>
        <p:spPr/>
        <p:txBody>
          <a:bodyPr/>
          <a:lstStyle/>
          <a:p>
            <a:r>
              <a:rPr lang="en-US"/>
              <a:t>Introduction: History</a:t>
            </a:r>
            <a:endParaRPr lang="de-DE"/>
          </a:p>
        </p:txBody>
      </p:sp>
      <p:pic>
        <p:nvPicPr>
          <p:cNvPr id="174085" name="Picture 5" descr="Cessna_182_model-wingtip-vor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57200"/>
            <a:ext cx="9144000" cy="5287963"/>
          </a:xfrm>
          <a:prstGeom prst="rect">
            <a:avLst/>
          </a:prstGeom>
          <a:noFill/>
          <a:extLst>
            <a:ext uri="{909E8E84-426E-40DD-AFC4-6F175D3DCCD1}">
              <a14:hiddenFill xmlns:a14="http://schemas.microsoft.com/office/drawing/2010/main">
                <a:solidFill>
                  <a:srgbClr val="FFFFFF"/>
                </a:solidFill>
              </a14:hiddenFill>
            </a:ext>
          </a:extLst>
        </p:spPr>
      </p:pic>
      <p:sp>
        <p:nvSpPr>
          <p:cNvPr id="174086" name="Text Box 6"/>
          <p:cNvSpPr txBox="1">
            <a:spLocks noChangeArrowheads="1"/>
          </p:cNvSpPr>
          <p:nvPr/>
        </p:nvSpPr>
        <p:spPr bwMode="auto">
          <a:xfrm>
            <a:off x="2057400" y="5803900"/>
            <a:ext cx="71056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sz="1600"/>
              <a:t>A wind tunnel model of a Cessna 182 showing a wingtip vortex.</a:t>
            </a:r>
            <a:br>
              <a:rPr lang="en-US" sz="1600"/>
            </a:br>
            <a:r>
              <a:rPr lang="en-US" sz="1600"/>
              <a:t>Tested in the RPI (Rensselaer Polytechnic Institute) Subsonic Wind Tunnel.</a:t>
            </a:r>
            <a:br>
              <a:rPr lang="en-US" sz="1600"/>
            </a:br>
            <a:r>
              <a:rPr lang="en-US" sz="1600"/>
              <a:t>By </a:t>
            </a:r>
            <a:r>
              <a:rPr lang="de-DE" sz="1600"/>
              <a:t>Ben FrantzDale (2007).</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5651"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5654" name="Rectangle 6"/>
          <p:cNvSpPr>
            <a:spLocks noGrp="1" noChangeArrowheads="1"/>
          </p:cNvSpPr>
          <p:nvPr>
            <p:ph type="title"/>
          </p:nvPr>
        </p:nvSpPr>
        <p:spPr/>
        <p:txBody>
          <a:bodyPr/>
          <a:lstStyle/>
          <a:p>
            <a:r>
              <a:rPr lang="en-US"/>
              <a:t>Introduction: History</a:t>
            </a:r>
            <a:endParaRPr lang="de-DE"/>
          </a:p>
        </p:txBody>
      </p:sp>
      <p:sp>
        <p:nvSpPr>
          <p:cNvPr id="155655" name="Rectangle 7"/>
          <p:cNvSpPr>
            <a:spLocks noGrp="1" noChangeArrowheads="1"/>
          </p:cNvSpPr>
          <p:nvPr>
            <p:ph idx="1"/>
          </p:nvPr>
        </p:nvSpPr>
        <p:spPr/>
        <p:txBody>
          <a:bodyPr/>
          <a:lstStyle/>
          <a:p>
            <a:r>
              <a:rPr lang="en-US" dirty="0"/>
              <a:t>upcoming computer technology: new challenges!</a:t>
            </a:r>
          </a:p>
          <a:p>
            <a:r>
              <a:rPr lang="en-US" dirty="0" smtClean="0"/>
              <a:t>virtual experiments, where the real ones are too expensive or dangerous</a:t>
            </a:r>
          </a:p>
          <a:p>
            <a:r>
              <a:rPr lang="en-US" dirty="0" smtClean="0"/>
              <a:t>larger </a:t>
            </a:r>
            <a:r>
              <a:rPr lang="en-US" dirty="0"/>
              <a:t>data sets</a:t>
            </a:r>
          </a:p>
          <a:p>
            <a:r>
              <a:rPr lang="en-US" dirty="0"/>
              <a:t>new opportunities to create visual representations (Computer Graphics</a:t>
            </a:r>
            <a:r>
              <a:rPr lang="en-US" dirty="0" smtClean="0"/>
              <a:t>)</a:t>
            </a:r>
            <a:endParaRPr lang="en-US" dirty="0"/>
          </a:p>
          <a:p>
            <a:r>
              <a:rPr lang="en-US" dirty="0"/>
              <a:t>1987: </a:t>
            </a:r>
            <a:r>
              <a:rPr lang="en-US" dirty="0" smtClean="0"/>
              <a:t>Visualization </a:t>
            </a:r>
            <a:r>
              <a:rPr lang="en-US" dirty="0"/>
              <a:t>becomes discipline of its own</a:t>
            </a:r>
          </a:p>
          <a:p>
            <a:pPr lvl="1"/>
            <a:r>
              <a:rPr lang="en-US" dirty="0"/>
              <a:t>1987 Marching Cubes</a:t>
            </a:r>
          </a:p>
          <a:p>
            <a:pPr lvl="1"/>
            <a:r>
              <a:rPr lang="en-US" dirty="0"/>
              <a:t>1987 Parallel Coordinates</a:t>
            </a:r>
          </a:p>
          <a:p>
            <a:pPr lvl="1"/>
            <a:r>
              <a:rPr lang="en-US" dirty="0"/>
              <a:t>1989 Vector Field Topology</a:t>
            </a:r>
          </a:p>
          <a:p>
            <a:pPr lvl="1"/>
            <a:r>
              <a:rPr lang="en-US" dirty="0"/>
              <a:t>1993 Line Integral Convolution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t>Introduction: History</a:t>
            </a:r>
            <a:endParaRPr lang="de-DE"/>
          </a:p>
        </p:txBody>
      </p:sp>
      <p:sp>
        <p:nvSpPr>
          <p:cNvPr id="156675" name="Rectangle 3"/>
          <p:cNvSpPr>
            <a:spLocks noGrp="1" noChangeArrowheads="1"/>
          </p:cNvSpPr>
          <p:nvPr>
            <p:ph idx="1"/>
          </p:nvPr>
        </p:nvSpPr>
        <p:spPr/>
        <p:txBody>
          <a:bodyPr/>
          <a:lstStyle/>
          <a:p>
            <a:r>
              <a:rPr lang="en-US" dirty="0"/>
              <a:t>Since 1990: annual IEEE Visualization Conference</a:t>
            </a:r>
          </a:p>
          <a:p>
            <a:r>
              <a:rPr lang="en-US" dirty="0"/>
              <a:t>Since </a:t>
            </a:r>
            <a:r>
              <a:rPr lang="en-US" dirty="0" smtClean="0"/>
              <a:t>1999: </a:t>
            </a:r>
            <a:r>
              <a:rPr lang="en-US" dirty="0"/>
              <a:t>annual Eurographics </a:t>
            </a:r>
            <a:r>
              <a:rPr lang="en-US" dirty="0" smtClean="0"/>
              <a:t>Symposium/Conference on Visualization </a:t>
            </a:r>
            <a:r>
              <a:rPr lang="en-US" dirty="0"/>
              <a:t>(</a:t>
            </a:r>
            <a:r>
              <a:rPr lang="en-US" dirty="0" err="1"/>
              <a:t>EuroVis</a:t>
            </a:r>
            <a:r>
              <a:rPr lang="en-US" dirty="0"/>
              <a:t>)</a:t>
            </a:r>
          </a:p>
          <a:p>
            <a:r>
              <a:rPr lang="en-US" dirty="0"/>
              <a:t>journals, books...</a:t>
            </a:r>
          </a:p>
          <a:p>
            <a:endParaRPr lang="en-US" dirty="0"/>
          </a:p>
          <a:p>
            <a:r>
              <a:rPr lang="en-US" dirty="0"/>
              <a:t>many research groups worldwide, strong funding</a:t>
            </a:r>
          </a:p>
          <a:p>
            <a:pPr>
              <a:buFont typeface="Wingdings" pitchFamily="2" charset="2"/>
              <a:buNone/>
            </a:pP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smtClean="0"/>
              <a:t>Data Explosion</a:t>
            </a:r>
            <a:endParaRPr lang="en-US" altLang="en-US"/>
          </a:p>
        </p:txBody>
      </p:sp>
      <p:sp>
        <p:nvSpPr>
          <p:cNvPr id="62465" name="Rectangle 1"/>
          <p:cNvSpPr>
            <a:spLocks noGrp="1" noChangeArrowheads="1"/>
          </p:cNvSpPr>
          <p:nvPr>
            <p:ph idx="1"/>
          </p:nvPr>
        </p:nvSpPr>
        <p:spPr/>
        <p:txBody>
          <a:bodyPr/>
          <a:lstStyle/>
          <a:p>
            <a:r>
              <a:rPr lang="en-US" altLang="en-US" dirty="0" smtClean="0"/>
              <a:t>Global data volume (stored) at the end of 2009:</a:t>
            </a:r>
            <a:br>
              <a:rPr lang="en-US" altLang="en-US" dirty="0" smtClean="0"/>
            </a:br>
            <a:r>
              <a:rPr lang="en-US" altLang="en-US" dirty="0" smtClean="0">
                <a:sym typeface="Wingdings" panose="05000000000000000000" pitchFamily="2" charset="2"/>
              </a:rPr>
              <a:t> </a:t>
            </a:r>
            <a:r>
              <a:rPr lang="en-US" altLang="en-US" dirty="0" smtClean="0"/>
              <a:t>800 </a:t>
            </a:r>
            <a:r>
              <a:rPr lang="en-US" altLang="en-US" dirty="0" err="1" smtClean="0"/>
              <a:t>exabytes</a:t>
            </a:r>
            <a:endParaRPr lang="en-US" altLang="en-US" dirty="0" smtClean="0"/>
          </a:p>
          <a:p>
            <a:r>
              <a:rPr lang="en-US" altLang="en-US" dirty="0"/>
              <a:t>Square </a:t>
            </a:r>
            <a:r>
              <a:rPr lang="en-US" altLang="en-US" dirty="0" err="1"/>
              <a:t>Kilometre</a:t>
            </a:r>
            <a:r>
              <a:rPr lang="en-US" altLang="en-US" dirty="0"/>
              <a:t> Array (</a:t>
            </a:r>
            <a:r>
              <a:rPr lang="en-US" altLang="en-US" dirty="0" smtClean="0"/>
              <a:t>SKA)</a:t>
            </a:r>
          </a:p>
          <a:p>
            <a:pPr lvl="1"/>
            <a:r>
              <a:rPr lang="en-US" altLang="en-US" dirty="0" smtClean="0"/>
              <a:t>Radio </a:t>
            </a:r>
            <a:r>
              <a:rPr lang="en-US" altLang="en-US" dirty="0"/>
              <a:t>telescope </a:t>
            </a:r>
            <a:r>
              <a:rPr lang="en-US" altLang="en-US" dirty="0" smtClean="0"/>
              <a:t>under development </a:t>
            </a:r>
            <a:r>
              <a:rPr lang="en-US" altLang="en-US" dirty="0"/>
              <a:t>in Australia and South </a:t>
            </a:r>
            <a:r>
              <a:rPr lang="en-US" altLang="en-US" dirty="0" smtClean="0"/>
              <a:t>Africa</a:t>
            </a:r>
          </a:p>
          <a:p>
            <a:pPr lvl="1"/>
            <a:r>
              <a:rPr lang="en-US" altLang="en-US" dirty="0" smtClean="0"/>
              <a:t>Total </a:t>
            </a:r>
            <a:r>
              <a:rPr lang="en-US" altLang="en-US" dirty="0"/>
              <a:t>collecting area of approximately one square </a:t>
            </a:r>
            <a:r>
              <a:rPr lang="en-US" altLang="en-US" dirty="0" smtClean="0"/>
              <a:t>kilometer</a:t>
            </a:r>
          </a:p>
          <a:p>
            <a:pPr lvl="1"/>
            <a:r>
              <a:rPr lang="en-US" altLang="en-US" dirty="0" smtClean="0"/>
              <a:t>Fully operational by 2024</a:t>
            </a:r>
          </a:p>
          <a:p>
            <a:pPr lvl="2"/>
            <a:r>
              <a:rPr lang="en-US" altLang="en-US" dirty="0" smtClean="0"/>
              <a:t>construction begins 2016</a:t>
            </a:r>
          </a:p>
          <a:p>
            <a:pPr lvl="2"/>
            <a:r>
              <a:rPr lang="en-US" altLang="en-US" dirty="0" smtClean="0"/>
              <a:t>initial observations begin 2019</a:t>
            </a:r>
          </a:p>
          <a:p>
            <a:pPr lvl="1"/>
            <a:r>
              <a:rPr lang="en-US" altLang="en-US" dirty="0" smtClean="0"/>
              <a:t>IBM expects more than </a:t>
            </a:r>
            <a:r>
              <a:rPr lang="en-US" altLang="en-US" b="1" dirty="0" smtClean="0"/>
              <a:t>1 </a:t>
            </a:r>
            <a:r>
              <a:rPr lang="en-US" altLang="en-US" b="1" dirty="0" err="1" smtClean="0"/>
              <a:t>exabyte</a:t>
            </a:r>
            <a:r>
              <a:rPr lang="en-US" altLang="en-US" b="1" dirty="0" smtClean="0"/>
              <a:t> </a:t>
            </a:r>
            <a:r>
              <a:rPr lang="en-US" altLang="en-US" dirty="0" smtClean="0"/>
              <a:t>of information </a:t>
            </a:r>
            <a:r>
              <a:rPr lang="en-US" altLang="en-US" b="1" dirty="0" smtClean="0"/>
              <a:t>every day</a:t>
            </a:r>
          </a:p>
          <a:p>
            <a:endParaRPr lang="en-US" altLang="en-US" dirty="0"/>
          </a:p>
        </p:txBody>
      </p:sp>
    </p:spTree>
    <p:extLst>
      <p:ext uri="{BB962C8B-B14F-4D97-AF65-F5344CB8AC3E}">
        <p14:creationId xmlns:p14="http://schemas.microsoft.com/office/powerpoint/2010/main" val="3946869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ChangeArrowheads="1"/>
          </p:cNvSpPr>
          <p:nvPr>
            <p:ph type="title"/>
          </p:nvPr>
        </p:nvSpPr>
        <p:spPr/>
        <p:txBody>
          <a:bodyPr/>
          <a:lstStyle/>
          <a:p>
            <a:r>
              <a:rPr lang="en-US" altLang="en-US" dirty="0" smtClean="0"/>
              <a:t>Data Explosion</a:t>
            </a:r>
            <a:endParaRPr lang="en-US" altLang="en-US" dirty="0"/>
          </a:p>
        </p:txBody>
      </p:sp>
      <p:pic>
        <p:nvPicPr>
          <p:cNvPr id="645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073" y="2444556"/>
            <a:ext cx="2135254" cy="153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TextBox 1"/>
          <p:cNvSpPr txBox="1"/>
          <p:nvPr/>
        </p:nvSpPr>
        <p:spPr>
          <a:xfrm>
            <a:off x="152400" y="1143000"/>
            <a:ext cx="2514600" cy="646331"/>
          </a:xfrm>
          <a:prstGeom prst="rect">
            <a:avLst/>
          </a:prstGeom>
          <a:noFill/>
        </p:spPr>
        <p:txBody>
          <a:bodyPr wrap="square" rtlCol="0">
            <a:spAutoFit/>
          </a:bodyPr>
          <a:lstStyle/>
          <a:p>
            <a:r>
              <a:rPr lang="en-US" altLang="en-US" dirty="0"/>
              <a:t>Kilobyte</a:t>
            </a:r>
            <a:br>
              <a:rPr lang="en-US" altLang="en-US" dirty="0"/>
            </a:br>
            <a:r>
              <a:rPr lang="en-US" altLang="en-US" dirty="0"/>
              <a:t>1,000 bytes, 10</a:t>
            </a:r>
            <a:r>
              <a:rPr lang="en-US" altLang="en-US" baseline="32000" dirty="0"/>
              <a:t>3</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489" y="2444556"/>
            <a:ext cx="2106352" cy="178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 name="TextBox 8"/>
          <p:cNvSpPr txBox="1"/>
          <p:nvPr/>
        </p:nvSpPr>
        <p:spPr>
          <a:xfrm>
            <a:off x="3323755" y="1143000"/>
            <a:ext cx="2295820" cy="646331"/>
          </a:xfrm>
          <a:prstGeom prst="rect">
            <a:avLst/>
          </a:prstGeom>
          <a:noFill/>
        </p:spPr>
        <p:txBody>
          <a:bodyPr wrap="none" rtlCol="0">
            <a:spAutoFit/>
          </a:bodyPr>
          <a:lstStyle/>
          <a:p>
            <a:r>
              <a:rPr lang="en-US" altLang="en-US" dirty="0"/>
              <a:t>Megabyte</a:t>
            </a:r>
            <a:br>
              <a:rPr lang="en-US" altLang="en-US" dirty="0"/>
            </a:br>
            <a:r>
              <a:rPr lang="en-US" altLang="en-US" dirty="0"/>
              <a:t>1,000,000 bytes, 10</a:t>
            </a:r>
            <a:r>
              <a:rPr lang="en-US" altLang="en-US" baseline="32000" dirty="0"/>
              <a:t>6</a:t>
            </a:r>
            <a:endParaRPr lang="en-US" dirty="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060" y="3200399"/>
            <a:ext cx="5193931" cy="276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 name="TextBox 4"/>
          <p:cNvSpPr txBox="1"/>
          <p:nvPr/>
        </p:nvSpPr>
        <p:spPr>
          <a:xfrm>
            <a:off x="6276330" y="1143000"/>
            <a:ext cx="2744661" cy="646331"/>
          </a:xfrm>
          <a:prstGeom prst="rect">
            <a:avLst/>
          </a:prstGeom>
          <a:noFill/>
        </p:spPr>
        <p:txBody>
          <a:bodyPr wrap="none" rtlCol="0">
            <a:spAutoFit/>
          </a:bodyPr>
          <a:lstStyle/>
          <a:p>
            <a:r>
              <a:rPr lang="en-US" altLang="en-US" dirty="0"/>
              <a:t>Gigabyte</a:t>
            </a:r>
            <a:br>
              <a:rPr lang="en-US" altLang="en-US" dirty="0"/>
            </a:br>
            <a:r>
              <a:rPr lang="en-US" altLang="en-US" dirty="0"/>
              <a:t>1,000,000,000 bytes, 10</a:t>
            </a:r>
            <a:r>
              <a:rPr lang="en-US" altLang="en-US" baseline="32000" dirty="0"/>
              <a:t>9</a:t>
            </a:r>
            <a:endParaRPr lang="en-US" dirty="0"/>
          </a:p>
        </p:txBody>
      </p:sp>
    </p:spTree>
    <p:extLst>
      <p:ext uri="{BB962C8B-B14F-4D97-AF65-F5344CB8AC3E}">
        <p14:creationId xmlns:p14="http://schemas.microsoft.com/office/powerpoint/2010/main" val="279186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fade">
                                      <p:cBhvr>
                                        <p:cTn id="7" dur="500"/>
                                        <p:tgtEl>
                                          <p:spTgt spid="645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p:txBody>
          <a:bodyPr/>
          <a:lstStyle/>
          <a:p>
            <a:r>
              <a:rPr lang="en-US" altLang="en-US" dirty="0" smtClean="0"/>
              <a:t>Data Explosion</a:t>
            </a:r>
            <a:endParaRPr lang="en-US" altLang="en-US" dirty="0"/>
          </a:p>
        </p:txBody>
      </p:sp>
      <p:pic>
        <p:nvPicPr>
          <p:cNvPr id="686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879" y="911830"/>
            <a:ext cx="3559633" cy="26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86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880" y="3733800"/>
            <a:ext cx="3559632" cy="2669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TextBox 1"/>
          <p:cNvSpPr txBox="1"/>
          <p:nvPr/>
        </p:nvSpPr>
        <p:spPr>
          <a:xfrm>
            <a:off x="415880" y="76200"/>
            <a:ext cx="3677610" cy="707886"/>
          </a:xfrm>
          <a:prstGeom prst="rect">
            <a:avLst/>
          </a:prstGeom>
          <a:noFill/>
        </p:spPr>
        <p:txBody>
          <a:bodyPr wrap="none" rtlCol="0">
            <a:spAutoFit/>
          </a:bodyPr>
          <a:lstStyle/>
          <a:p>
            <a:r>
              <a:rPr lang="en-US" altLang="en-US" sz="2000" b="1" dirty="0"/>
              <a:t>Terabyte</a:t>
            </a:r>
            <a:br>
              <a:rPr lang="en-US" altLang="en-US" sz="2000" b="1" dirty="0"/>
            </a:br>
            <a:r>
              <a:rPr lang="en-US" altLang="en-US" sz="2000" b="1" dirty="0"/>
              <a:t>1,000,000,000,000 bytes, 10</a:t>
            </a:r>
            <a:r>
              <a:rPr lang="en-US" altLang="en-US" sz="2000" b="1" baseline="32000" dirty="0"/>
              <a:t>12</a:t>
            </a:r>
            <a:endParaRPr lang="en-US" sz="2000" b="1" dirty="0"/>
          </a:p>
        </p:txBody>
      </p:sp>
      <p:sp>
        <p:nvSpPr>
          <p:cNvPr id="4" name="TextBox 3"/>
          <p:cNvSpPr txBox="1"/>
          <p:nvPr/>
        </p:nvSpPr>
        <p:spPr>
          <a:xfrm>
            <a:off x="4419599" y="2061949"/>
            <a:ext cx="3976473" cy="369332"/>
          </a:xfrm>
          <a:prstGeom prst="rect">
            <a:avLst/>
          </a:prstGeom>
          <a:noFill/>
        </p:spPr>
        <p:txBody>
          <a:bodyPr wrap="none" rtlCol="0">
            <a:spAutoFit/>
          </a:bodyPr>
          <a:lstStyle/>
          <a:p>
            <a:pPr algn="l"/>
            <a:r>
              <a:rPr lang="en-US" dirty="0" smtClean="0"/>
              <a:t>1-2 TB: An academic research library</a:t>
            </a:r>
            <a:endParaRPr lang="en-US" dirty="0"/>
          </a:p>
        </p:txBody>
      </p:sp>
      <p:sp>
        <p:nvSpPr>
          <p:cNvPr id="8" name="TextBox 7"/>
          <p:cNvSpPr txBox="1"/>
          <p:nvPr/>
        </p:nvSpPr>
        <p:spPr>
          <a:xfrm>
            <a:off x="4419599" y="4883996"/>
            <a:ext cx="3198311" cy="369332"/>
          </a:xfrm>
          <a:prstGeom prst="rect">
            <a:avLst/>
          </a:prstGeom>
          <a:noFill/>
        </p:spPr>
        <p:txBody>
          <a:bodyPr wrap="none" rtlCol="0">
            <a:spAutoFit/>
          </a:bodyPr>
          <a:lstStyle/>
          <a:p>
            <a:pPr algn="l"/>
            <a:r>
              <a:rPr lang="en-US" dirty="0"/>
              <a:t>50,000 trees made into paper</a:t>
            </a:r>
          </a:p>
        </p:txBody>
      </p:sp>
    </p:spTree>
    <p:extLst>
      <p:ext uri="{BB962C8B-B14F-4D97-AF65-F5344CB8AC3E}">
        <p14:creationId xmlns:p14="http://schemas.microsoft.com/office/powerpoint/2010/main" val="3226734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fade">
                                      <p:cBhvr>
                                        <p:cTn id="7" dur="500"/>
                                        <p:tgtEl>
                                          <p:spTgt spid="686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611"/>
                                        </p:tgtEl>
                                        <p:attrNameLst>
                                          <p:attrName>style.visibility</p:attrName>
                                        </p:attrNameLst>
                                      </p:cBhvr>
                                      <p:to>
                                        <p:strVal val="visible"/>
                                      </p:to>
                                    </p:set>
                                    <p:animEffect transition="in" filter="fade">
                                      <p:cBhvr>
                                        <p:cTn id="15" dur="500"/>
                                        <p:tgtEl>
                                          <p:spTgt spid="686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p:txBody>
          <a:bodyPr/>
          <a:lstStyle/>
          <a:p>
            <a:r>
              <a:rPr lang="en-US" altLang="en-US" dirty="0" smtClean="0"/>
              <a:t>Data Explosion</a:t>
            </a:r>
            <a:endParaRPr lang="en-US" altLang="en-US" dirty="0"/>
          </a:p>
        </p:txBody>
      </p:sp>
      <p:sp>
        <p:nvSpPr>
          <p:cNvPr id="2" name="TextBox 1"/>
          <p:cNvSpPr txBox="1"/>
          <p:nvPr/>
        </p:nvSpPr>
        <p:spPr>
          <a:xfrm>
            <a:off x="131347" y="76200"/>
            <a:ext cx="4246676" cy="707886"/>
          </a:xfrm>
          <a:prstGeom prst="rect">
            <a:avLst/>
          </a:prstGeom>
          <a:noFill/>
        </p:spPr>
        <p:txBody>
          <a:bodyPr wrap="none" rtlCol="0">
            <a:spAutoFit/>
          </a:bodyPr>
          <a:lstStyle/>
          <a:p>
            <a:r>
              <a:rPr lang="en-US" altLang="en-US" sz="2000" b="1" dirty="0"/>
              <a:t>Petabyte</a:t>
            </a:r>
            <a:br>
              <a:rPr lang="en-US" altLang="en-US" sz="2000" b="1" dirty="0"/>
            </a:br>
            <a:r>
              <a:rPr lang="en-US" altLang="en-US" sz="2000" b="1" dirty="0"/>
              <a:t>1,000,000,000,000,000 bytes,  10</a:t>
            </a:r>
            <a:r>
              <a:rPr lang="en-US" altLang="en-US" sz="2000" b="1" baseline="32000" dirty="0"/>
              <a:t>15</a:t>
            </a:r>
            <a:endParaRPr lang="en-US" sz="2000" b="1" dirty="0"/>
          </a:p>
        </p:txBody>
      </p:sp>
      <p:sp>
        <p:nvSpPr>
          <p:cNvPr id="4" name="TextBox 3"/>
          <p:cNvSpPr txBox="1"/>
          <p:nvPr/>
        </p:nvSpPr>
        <p:spPr>
          <a:xfrm>
            <a:off x="4419599" y="2061949"/>
            <a:ext cx="2967544" cy="369332"/>
          </a:xfrm>
          <a:prstGeom prst="rect">
            <a:avLst/>
          </a:prstGeom>
          <a:noFill/>
        </p:spPr>
        <p:txBody>
          <a:bodyPr wrap="none" rtlCol="0">
            <a:spAutoFit/>
          </a:bodyPr>
          <a:lstStyle/>
          <a:p>
            <a:pPr algn="l"/>
            <a:r>
              <a:rPr lang="en-US" dirty="0" smtClean="0"/>
              <a:t>200 PB: All printed material</a:t>
            </a:r>
            <a:endParaRPr lang="en-US" dirty="0"/>
          </a:p>
        </p:txBody>
      </p:sp>
      <p:sp>
        <p:nvSpPr>
          <p:cNvPr id="8" name="TextBox 7"/>
          <p:cNvSpPr txBox="1"/>
          <p:nvPr/>
        </p:nvSpPr>
        <p:spPr>
          <a:xfrm>
            <a:off x="4419599" y="4606997"/>
            <a:ext cx="4114801" cy="923330"/>
          </a:xfrm>
          <a:prstGeom prst="rect">
            <a:avLst/>
          </a:prstGeom>
          <a:noFill/>
        </p:spPr>
        <p:txBody>
          <a:bodyPr wrap="square" rtlCol="0">
            <a:spAutoFit/>
          </a:bodyPr>
          <a:lstStyle/>
          <a:p>
            <a:pPr algn="l"/>
            <a:r>
              <a:rPr lang="en-US" dirty="0"/>
              <a:t>4 PB: </a:t>
            </a:r>
            <a:r>
              <a:rPr lang="en-US" dirty="0" smtClean="0"/>
              <a:t>A </a:t>
            </a:r>
            <a:r>
              <a:rPr lang="en-US" dirty="0"/>
              <a:t>human </a:t>
            </a:r>
            <a:r>
              <a:rPr lang="en-US" dirty="0" smtClean="0"/>
              <a:t>life</a:t>
            </a:r>
          </a:p>
          <a:p>
            <a:pPr algn="l"/>
            <a:r>
              <a:rPr lang="en-US" i="1" dirty="0" smtClean="0"/>
              <a:t>(87 </a:t>
            </a:r>
            <a:r>
              <a:rPr lang="en-US" i="1" dirty="0"/>
              <a:t>years of 1080p HD </a:t>
            </a:r>
            <a:r>
              <a:rPr lang="en-US" i="1" dirty="0" smtClean="0"/>
              <a:t>recording,</a:t>
            </a:r>
          </a:p>
          <a:p>
            <a:pPr algn="l"/>
            <a:r>
              <a:rPr lang="en-US" i="1" dirty="0" smtClean="0"/>
              <a:t>Blu-Ray </a:t>
            </a:r>
            <a:r>
              <a:rPr lang="en-US" i="1" dirty="0"/>
              <a:t>encoding)</a:t>
            </a: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879" y="911830"/>
            <a:ext cx="3559633" cy="255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880" y="3733800"/>
            <a:ext cx="3559632" cy="2669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0198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4419599" y="4606997"/>
            <a:ext cx="4114801" cy="923330"/>
          </a:xfrm>
          <a:prstGeom prst="rect">
            <a:avLst/>
          </a:prstGeom>
          <a:noFill/>
        </p:spPr>
        <p:txBody>
          <a:bodyPr wrap="square" rtlCol="0">
            <a:spAutoFit/>
          </a:bodyPr>
          <a:lstStyle/>
          <a:p>
            <a:pPr algn="l"/>
            <a:r>
              <a:rPr lang="en-US" dirty="0"/>
              <a:t>4 PB: </a:t>
            </a:r>
            <a:r>
              <a:rPr lang="en-US" dirty="0" smtClean="0"/>
              <a:t>A </a:t>
            </a:r>
            <a:r>
              <a:rPr lang="en-US" dirty="0"/>
              <a:t>human </a:t>
            </a:r>
            <a:r>
              <a:rPr lang="en-US" dirty="0" smtClean="0"/>
              <a:t>life</a:t>
            </a:r>
          </a:p>
          <a:p>
            <a:pPr algn="l"/>
            <a:r>
              <a:rPr lang="en-US" i="1" dirty="0" smtClean="0"/>
              <a:t>(87 </a:t>
            </a:r>
            <a:r>
              <a:rPr lang="en-US" i="1" dirty="0"/>
              <a:t>years of 1080p HD </a:t>
            </a:r>
            <a:r>
              <a:rPr lang="en-US" i="1" dirty="0" smtClean="0"/>
              <a:t>recording,</a:t>
            </a:r>
          </a:p>
          <a:p>
            <a:pPr algn="l"/>
            <a:r>
              <a:rPr lang="en-US" i="1" dirty="0" smtClean="0"/>
              <a:t>Blu-Ray </a:t>
            </a:r>
            <a:r>
              <a:rPr lang="en-US" i="1" dirty="0"/>
              <a:t>encoding)</a:t>
            </a:r>
          </a:p>
        </p:txBody>
      </p:sp>
      <p:sp>
        <p:nvSpPr>
          <p:cNvPr id="68609" name="Rectangle 1"/>
          <p:cNvSpPr>
            <a:spLocks noGrp="1" noChangeArrowheads="1"/>
          </p:cNvSpPr>
          <p:nvPr>
            <p:ph type="title"/>
          </p:nvPr>
        </p:nvSpPr>
        <p:spPr/>
        <p:txBody>
          <a:bodyPr/>
          <a:lstStyle/>
          <a:p>
            <a:r>
              <a:rPr lang="en-US" altLang="en-US" dirty="0" smtClean="0"/>
              <a:t>Data Explosion</a:t>
            </a:r>
            <a:endParaRPr lang="en-US" altLang="en-US" dirty="0"/>
          </a:p>
        </p:txBody>
      </p:sp>
      <p:sp>
        <p:nvSpPr>
          <p:cNvPr id="2" name="TextBox 1"/>
          <p:cNvSpPr txBox="1"/>
          <p:nvPr/>
        </p:nvSpPr>
        <p:spPr>
          <a:xfrm>
            <a:off x="131347" y="76200"/>
            <a:ext cx="4246676" cy="707886"/>
          </a:xfrm>
          <a:prstGeom prst="rect">
            <a:avLst/>
          </a:prstGeom>
          <a:noFill/>
        </p:spPr>
        <p:txBody>
          <a:bodyPr wrap="none" rtlCol="0">
            <a:spAutoFit/>
          </a:bodyPr>
          <a:lstStyle/>
          <a:p>
            <a:r>
              <a:rPr lang="en-US" altLang="en-US" sz="2000" b="1" dirty="0"/>
              <a:t>Petabyte</a:t>
            </a:r>
            <a:br>
              <a:rPr lang="en-US" altLang="en-US" sz="2000" b="1" dirty="0"/>
            </a:br>
            <a:r>
              <a:rPr lang="en-US" altLang="en-US" sz="2000" b="1" dirty="0"/>
              <a:t>1,000,000,000,000,000 bytes,  10</a:t>
            </a:r>
            <a:r>
              <a:rPr lang="en-US" altLang="en-US" sz="2000" b="1" baseline="32000" dirty="0"/>
              <a:t>15</a:t>
            </a:r>
            <a:endParaRPr lang="en-US" sz="2000" b="1" dirty="0"/>
          </a:p>
        </p:txBody>
      </p:sp>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880" y="3733800"/>
            <a:ext cx="3559632" cy="2669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9"/>
          <p:cNvGrpSpPr>
            <a:grpSpLocks noChangeAspect="1"/>
          </p:cNvGrpSpPr>
          <p:nvPr/>
        </p:nvGrpSpPr>
        <p:grpSpPr bwMode="auto">
          <a:xfrm>
            <a:off x="467432" y="990736"/>
            <a:ext cx="3342568" cy="2370296"/>
            <a:chOff x="-193" y="-119"/>
            <a:chExt cx="4428" cy="3140"/>
          </a:xfrm>
        </p:grpSpPr>
        <p:sp>
          <p:nvSpPr>
            <p:cNvPr id="13" name="Line 1"/>
            <p:cNvSpPr>
              <a:spLocks noChangeShapeType="1"/>
            </p:cNvSpPr>
            <p:nvPr/>
          </p:nvSpPr>
          <p:spPr bwMode="auto">
            <a:xfrm flipH="1">
              <a:off x="312" y="370"/>
              <a:ext cx="3112" cy="2104"/>
            </a:xfrm>
            <a:prstGeom prst="line">
              <a:avLst/>
            </a:prstGeom>
            <a:noFill/>
            <a:ln w="254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0">
                <a:latin typeface="+mn-lt"/>
              </a:endParaRPr>
            </a:p>
          </p:txBody>
        </p:sp>
        <p:sp>
          <p:nvSpPr>
            <p:cNvPr id="14" name="Line 2"/>
            <p:cNvSpPr>
              <a:spLocks noChangeShapeType="1"/>
            </p:cNvSpPr>
            <p:nvPr/>
          </p:nvSpPr>
          <p:spPr bwMode="auto">
            <a:xfrm flipH="1">
              <a:off x="316" y="268"/>
              <a:ext cx="0" cy="2192"/>
            </a:xfrm>
            <a:prstGeom prst="line">
              <a:avLst/>
            </a:prstGeom>
            <a:noFill/>
            <a:ln w="254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0">
                <a:latin typeface="+mn-lt"/>
              </a:endParaRPr>
            </a:p>
          </p:txBody>
        </p:sp>
        <p:sp>
          <p:nvSpPr>
            <p:cNvPr id="15" name="Line 3"/>
            <p:cNvSpPr>
              <a:spLocks noChangeShapeType="1"/>
            </p:cNvSpPr>
            <p:nvPr/>
          </p:nvSpPr>
          <p:spPr bwMode="auto">
            <a:xfrm flipH="1">
              <a:off x="307" y="2470"/>
              <a:ext cx="3421" cy="0"/>
            </a:xfrm>
            <a:prstGeom prst="line">
              <a:avLst/>
            </a:prstGeom>
            <a:noFill/>
            <a:ln w="254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0">
                <a:latin typeface="+mn-lt"/>
              </a:endParaRPr>
            </a:p>
          </p:txBody>
        </p:sp>
        <p:sp>
          <p:nvSpPr>
            <p:cNvPr id="16" name="Rectangle 4"/>
            <p:cNvSpPr>
              <a:spLocks/>
            </p:cNvSpPr>
            <p:nvPr/>
          </p:nvSpPr>
          <p:spPr bwMode="auto">
            <a:xfrm>
              <a:off x="1053" y="2613"/>
              <a:ext cx="19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000" dirty="0" smtClean="0">
                  <a:latin typeface="+mn-lt"/>
                  <a:ea typeface="Gill Sans" charset="0"/>
                  <a:cs typeface="Gill Sans" charset="0"/>
                </a:rPr>
                <a:t>Moore’s </a:t>
              </a:r>
              <a:r>
                <a:rPr lang="en-US" altLang="en-US" sz="2000" dirty="0">
                  <a:latin typeface="+mn-lt"/>
                  <a:ea typeface="Gill Sans" charset="0"/>
                  <a:cs typeface="Gill Sans" charset="0"/>
                </a:rPr>
                <a:t>Law</a:t>
              </a:r>
            </a:p>
          </p:txBody>
        </p:sp>
        <p:sp>
          <p:nvSpPr>
            <p:cNvPr id="17" name="Rectangle 5"/>
            <p:cNvSpPr>
              <a:spLocks/>
            </p:cNvSpPr>
            <p:nvPr/>
          </p:nvSpPr>
          <p:spPr bwMode="auto">
            <a:xfrm>
              <a:off x="3934" y="2390"/>
              <a:ext cx="30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latin typeface="+mn-lt"/>
                  <a:ea typeface="Gill Sans" charset="0"/>
                  <a:cs typeface="Gill Sans" charset="0"/>
                </a:rPr>
                <a:t>Time</a:t>
              </a:r>
            </a:p>
          </p:txBody>
        </p:sp>
        <p:sp>
          <p:nvSpPr>
            <p:cNvPr id="18" name="Rectangle 6"/>
            <p:cNvSpPr>
              <a:spLocks/>
            </p:cNvSpPr>
            <p:nvPr/>
          </p:nvSpPr>
          <p:spPr bwMode="auto">
            <a:xfrm>
              <a:off x="-193" y="-119"/>
              <a:ext cx="101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latin typeface="+mn-lt"/>
                  <a:ea typeface="Gill Sans" charset="0"/>
                  <a:cs typeface="Gill Sans" charset="0"/>
                </a:rPr>
                <a:t>Transistor Count</a:t>
              </a:r>
            </a:p>
            <a:p>
              <a:pPr algn="ctr"/>
              <a:r>
                <a:rPr lang="en-US" altLang="en-US" dirty="0">
                  <a:latin typeface="+mn-lt"/>
                  <a:ea typeface="Gill Sans" charset="0"/>
                  <a:cs typeface="Gill Sans" charset="0"/>
                </a:rPr>
                <a:t>(Performance)</a:t>
              </a:r>
            </a:p>
          </p:txBody>
        </p:sp>
        <p:sp>
          <p:nvSpPr>
            <p:cNvPr id="19" name="Rectangle 7"/>
            <p:cNvSpPr>
              <a:spLocks/>
            </p:cNvSpPr>
            <p:nvPr/>
          </p:nvSpPr>
          <p:spPr bwMode="auto">
            <a:xfrm>
              <a:off x="162" y="2542"/>
              <a:ext cx="30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latin typeface="+mn-lt"/>
                  <a:ea typeface="Gill Sans" charset="0"/>
                  <a:cs typeface="Gill Sans" charset="0"/>
                </a:rPr>
                <a:t>1999</a:t>
              </a:r>
            </a:p>
          </p:txBody>
        </p:sp>
        <p:sp>
          <p:nvSpPr>
            <p:cNvPr id="20" name="Rectangle 8"/>
            <p:cNvSpPr>
              <a:spLocks/>
            </p:cNvSpPr>
            <p:nvPr/>
          </p:nvSpPr>
          <p:spPr bwMode="auto">
            <a:xfrm>
              <a:off x="3426" y="2542"/>
              <a:ext cx="3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latin typeface="+mn-lt"/>
                  <a:ea typeface="Gill Sans" charset="0"/>
                  <a:cs typeface="Gill Sans" charset="0"/>
                </a:rPr>
                <a:t>Today</a:t>
              </a:r>
            </a:p>
          </p:txBody>
        </p:sp>
      </p:grpSp>
      <p:grpSp>
        <p:nvGrpSpPr>
          <p:cNvPr id="21" name="Group 18"/>
          <p:cNvGrpSpPr>
            <a:grpSpLocks noChangeAspect="1"/>
          </p:cNvGrpSpPr>
          <p:nvPr/>
        </p:nvGrpSpPr>
        <p:grpSpPr bwMode="auto">
          <a:xfrm>
            <a:off x="5029200" y="1074456"/>
            <a:ext cx="3298590" cy="2283639"/>
            <a:chOff x="-151" y="-6"/>
            <a:chExt cx="4303" cy="2979"/>
          </a:xfrm>
        </p:grpSpPr>
        <p:sp>
          <p:nvSpPr>
            <p:cNvPr id="22" name="Line 10"/>
            <p:cNvSpPr>
              <a:spLocks noChangeShapeType="1"/>
            </p:cNvSpPr>
            <p:nvPr/>
          </p:nvSpPr>
          <p:spPr bwMode="auto">
            <a:xfrm flipH="1">
              <a:off x="263" y="1659"/>
              <a:ext cx="3344" cy="0"/>
            </a:xfrm>
            <a:prstGeom prst="line">
              <a:avLst/>
            </a:prstGeom>
            <a:noFill/>
            <a:ln w="254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0">
                <a:latin typeface="+mn-lt"/>
              </a:endParaRPr>
            </a:p>
          </p:txBody>
        </p:sp>
        <p:sp>
          <p:nvSpPr>
            <p:cNvPr id="23" name="Line 11"/>
            <p:cNvSpPr>
              <a:spLocks noChangeShapeType="1"/>
            </p:cNvSpPr>
            <p:nvPr/>
          </p:nvSpPr>
          <p:spPr bwMode="auto">
            <a:xfrm flipH="1">
              <a:off x="245" y="224"/>
              <a:ext cx="0" cy="2192"/>
            </a:xfrm>
            <a:prstGeom prst="line">
              <a:avLst/>
            </a:prstGeom>
            <a:noFill/>
            <a:ln w="254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0">
                <a:latin typeface="+mn-lt"/>
              </a:endParaRPr>
            </a:p>
          </p:txBody>
        </p:sp>
        <p:sp>
          <p:nvSpPr>
            <p:cNvPr id="24" name="Line 12"/>
            <p:cNvSpPr>
              <a:spLocks noChangeShapeType="1"/>
            </p:cNvSpPr>
            <p:nvPr/>
          </p:nvSpPr>
          <p:spPr bwMode="auto">
            <a:xfrm flipH="1">
              <a:off x="236" y="2426"/>
              <a:ext cx="3421" cy="0"/>
            </a:xfrm>
            <a:prstGeom prst="line">
              <a:avLst/>
            </a:prstGeom>
            <a:noFill/>
            <a:ln w="254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0">
                <a:latin typeface="+mn-lt"/>
              </a:endParaRPr>
            </a:p>
          </p:txBody>
        </p:sp>
        <p:sp>
          <p:nvSpPr>
            <p:cNvPr id="25" name="Rectangle 13"/>
            <p:cNvSpPr>
              <a:spLocks/>
            </p:cNvSpPr>
            <p:nvPr/>
          </p:nvSpPr>
          <p:spPr bwMode="auto">
            <a:xfrm>
              <a:off x="840" y="2572"/>
              <a:ext cx="2214"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000" dirty="0">
                  <a:latin typeface="+mn-lt"/>
                  <a:ea typeface="Gill Sans" charset="0"/>
                  <a:cs typeface="Gill Sans" charset="0"/>
                </a:rPr>
                <a:t>“</a:t>
              </a:r>
              <a:r>
                <a:rPr lang="en-US" altLang="en-US" sz="2000" dirty="0" smtClean="0">
                  <a:latin typeface="+mn-lt"/>
                  <a:ea typeface="Gill Sans" charset="0"/>
                  <a:cs typeface="Gill Sans" charset="0"/>
                </a:rPr>
                <a:t>Darwin’s </a:t>
              </a:r>
              <a:r>
                <a:rPr lang="en-US" altLang="en-US" sz="2000" dirty="0">
                  <a:latin typeface="+mn-lt"/>
                  <a:ea typeface="Gill Sans" charset="0"/>
                  <a:cs typeface="Gill Sans" charset="0"/>
                </a:rPr>
                <a:t>Law”</a:t>
              </a:r>
            </a:p>
          </p:txBody>
        </p:sp>
        <p:sp>
          <p:nvSpPr>
            <p:cNvPr id="26" name="Rectangle 14"/>
            <p:cNvSpPr>
              <a:spLocks/>
            </p:cNvSpPr>
            <p:nvPr/>
          </p:nvSpPr>
          <p:spPr bwMode="auto">
            <a:xfrm>
              <a:off x="3851" y="2346"/>
              <a:ext cx="30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latin typeface="+mn-lt"/>
                  <a:ea typeface="Gill Sans" charset="0"/>
                  <a:cs typeface="Gill Sans" charset="0"/>
                </a:rPr>
                <a:t>Time</a:t>
              </a:r>
            </a:p>
          </p:txBody>
        </p:sp>
        <p:sp>
          <p:nvSpPr>
            <p:cNvPr id="27" name="Rectangle 15"/>
            <p:cNvSpPr>
              <a:spLocks/>
            </p:cNvSpPr>
            <p:nvPr/>
          </p:nvSpPr>
          <p:spPr bwMode="auto">
            <a:xfrm>
              <a:off x="-151" y="-6"/>
              <a:ext cx="78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latin typeface="+mn-lt"/>
                  <a:ea typeface="Gill Sans" charset="0"/>
                  <a:cs typeface="Gill Sans" charset="0"/>
                </a:rPr>
                <a:t>Performance</a:t>
              </a:r>
            </a:p>
          </p:txBody>
        </p:sp>
        <p:sp>
          <p:nvSpPr>
            <p:cNvPr id="28" name="Rectangle 16"/>
            <p:cNvSpPr>
              <a:spLocks/>
            </p:cNvSpPr>
            <p:nvPr/>
          </p:nvSpPr>
          <p:spPr bwMode="auto">
            <a:xfrm>
              <a:off x="91" y="2503"/>
              <a:ext cx="30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latin typeface="+mn-lt"/>
                  <a:ea typeface="Gill Sans" charset="0"/>
                  <a:cs typeface="Gill Sans" charset="0"/>
                </a:rPr>
                <a:t>1999</a:t>
              </a:r>
            </a:p>
          </p:txBody>
        </p:sp>
        <p:sp>
          <p:nvSpPr>
            <p:cNvPr id="29" name="Rectangle 17"/>
            <p:cNvSpPr>
              <a:spLocks/>
            </p:cNvSpPr>
            <p:nvPr/>
          </p:nvSpPr>
          <p:spPr bwMode="auto">
            <a:xfrm>
              <a:off x="3355" y="2503"/>
              <a:ext cx="36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latin typeface="+mn-lt"/>
                  <a:ea typeface="Gill Sans" charset="0"/>
                  <a:cs typeface="Gill Sans" charset="0"/>
                </a:rPr>
                <a:t>Today</a:t>
              </a:r>
            </a:p>
          </p:txBody>
        </p:sp>
      </p:grpSp>
      <p:sp>
        <p:nvSpPr>
          <p:cNvPr id="3" name="TextBox 2"/>
          <p:cNvSpPr txBox="1"/>
          <p:nvPr/>
        </p:nvSpPr>
        <p:spPr>
          <a:xfrm>
            <a:off x="4412414" y="3733800"/>
            <a:ext cx="4358518" cy="646331"/>
          </a:xfrm>
          <a:prstGeom prst="rect">
            <a:avLst/>
          </a:prstGeom>
          <a:solidFill>
            <a:srgbClr val="FFFFFF"/>
          </a:solidFill>
          <a:effectLst>
            <a:outerShdw blurRad="63500" sx="102000" sy="102000" algn="ctr" rotWithShape="0">
              <a:prstClr val="black">
                <a:alpha val="40000"/>
              </a:prstClr>
            </a:outerShdw>
          </a:effectLst>
        </p:spPr>
        <p:txBody>
          <a:bodyPr wrap="square" rtlCol="0">
            <a:spAutoFit/>
          </a:bodyPr>
          <a:lstStyle/>
          <a:p>
            <a:pPr algn="l"/>
            <a:r>
              <a:rPr lang="en-US" i="1" dirty="0" smtClean="0"/>
              <a:t>Today, a simulation on a supercomputer can yield up to a few petabyte.</a:t>
            </a:r>
            <a:endParaRPr lang="en-US" i="1" dirty="0"/>
          </a:p>
        </p:txBody>
      </p:sp>
    </p:spTree>
    <p:extLst>
      <p:ext uri="{BB962C8B-B14F-4D97-AF65-F5344CB8AC3E}">
        <p14:creationId xmlns:p14="http://schemas.microsoft.com/office/powerpoint/2010/main" val="2634746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Human Visual System</a:t>
            </a:r>
            <a:endParaRPr lang="en-US" dirty="0"/>
          </a:p>
        </p:txBody>
      </p:sp>
      <p:pic>
        <p:nvPicPr>
          <p:cNvPr id="25293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25"/>
          <a:stretch/>
        </p:blipFill>
        <p:spPr bwMode="auto">
          <a:xfrm>
            <a:off x="4193662" y="634134"/>
            <a:ext cx="4035938" cy="5589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237692" y="997343"/>
            <a:ext cx="1338828" cy="369332"/>
          </a:xfrm>
          <a:prstGeom prst="rect">
            <a:avLst/>
          </a:prstGeom>
          <a:noFill/>
        </p:spPr>
        <p:txBody>
          <a:bodyPr wrap="none" rtlCol="0">
            <a:spAutoFit/>
          </a:bodyPr>
          <a:lstStyle/>
          <a:p>
            <a:r>
              <a:rPr lang="en-US" dirty="0" smtClean="0"/>
              <a:t>Information</a:t>
            </a:r>
            <a:endParaRPr lang="en-US" dirty="0"/>
          </a:p>
        </p:txBody>
      </p:sp>
      <p:sp>
        <p:nvSpPr>
          <p:cNvPr id="7" name="TextBox 6"/>
          <p:cNvSpPr txBox="1"/>
          <p:nvPr/>
        </p:nvSpPr>
        <p:spPr>
          <a:xfrm>
            <a:off x="1085888" y="3874409"/>
            <a:ext cx="1642437" cy="369332"/>
          </a:xfrm>
          <a:prstGeom prst="rect">
            <a:avLst/>
          </a:prstGeom>
          <a:noFill/>
        </p:spPr>
        <p:txBody>
          <a:bodyPr wrap="none" rtlCol="0">
            <a:spAutoFit/>
          </a:bodyPr>
          <a:lstStyle/>
          <a:p>
            <a:r>
              <a:rPr lang="en-US" dirty="0" smtClean="0"/>
              <a:t>Visual System</a:t>
            </a:r>
            <a:endParaRPr lang="en-US" dirty="0"/>
          </a:p>
        </p:txBody>
      </p:sp>
      <p:sp>
        <p:nvSpPr>
          <p:cNvPr id="8" name="TextBox 7"/>
          <p:cNvSpPr txBox="1"/>
          <p:nvPr/>
        </p:nvSpPr>
        <p:spPr>
          <a:xfrm>
            <a:off x="1237692" y="5035943"/>
            <a:ext cx="1338828" cy="369332"/>
          </a:xfrm>
          <a:prstGeom prst="rect">
            <a:avLst/>
          </a:prstGeom>
          <a:noFill/>
        </p:spPr>
        <p:txBody>
          <a:bodyPr wrap="none" rtlCol="0">
            <a:spAutoFit/>
          </a:bodyPr>
          <a:lstStyle/>
          <a:p>
            <a:r>
              <a:rPr lang="en-US" i="1" dirty="0" smtClean="0"/>
              <a:t>understand</a:t>
            </a:r>
            <a:endParaRPr lang="en-US" i="1" dirty="0"/>
          </a:p>
        </p:txBody>
      </p:sp>
      <p:cxnSp>
        <p:nvCxnSpPr>
          <p:cNvPr id="5" name="Straight Arrow Connector 4"/>
          <p:cNvCxnSpPr>
            <a:stCxn id="3" idx="2"/>
            <a:endCxn id="6" idx="0"/>
          </p:cNvCxnSpPr>
          <p:nvPr/>
        </p:nvCxnSpPr>
        <p:spPr bwMode="auto">
          <a:xfrm>
            <a:off x="1907106" y="1366675"/>
            <a:ext cx="0" cy="792202"/>
          </a:xfrm>
          <a:prstGeom prst="straightConnector1">
            <a:avLst/>
          </a:prstGeom>
          <a:noFill/>
          <a:ln w="38100" cap="flat" cmpd="sng" algn="ctr">
            <a:solidFill>
              <a:schemeClr val="tx1"/>
            </a:solidFill>
            <a:prstDash val="solid"/>
            <a:round/>
            <a:headEnd type="none" w="med" len="med"/>
            <a:tailEnd type="arrow"/>
          </a:ln>
          <a:effectLst/>
        </p:spPr>
      </p:cxnSp>
      <p:cxnSp>
        <p:nvCxnSpPr>
          <p:cNvPr id="10" name="Straight Arrow Connector 9"/>
          <p:cNvCxnSpPr>
            <a:stCxn id="6" idx="2"/>
            <a:endCxn id="7" idx="0"/>
          </p:cNvCxnSpPr>
          <p:nvPr/>
        </p:nvCxnSpPr>
        <p:spPr bwMode="auto">
          <a:xfrm>
            <a:off x="1907106" y="3082207"/>
            <a:ext cx="1" cy="792202"/>
          </a:xfrm>
          <a:prstGeom prst="straightConnector1">
            <a:avLst/>
          </a:prstGeom>
          <a:noFill/>
          <a:ln w="38100" cap="flat" cmpd="sng" algn="ctr">
            <a:solidFill>
              <a:schemeClr val="tx1"/>
            </a:solidFill>
            <a:prstDash val="solid"/>
            <a:round/>
            <a:headEnd type="none" w="med" len="med"/>
            <a:tailEnd type="arrow"/>
          </a:ln>
          <a:effectLst/>
        </p:spPr>
      </p:cxnSp>
      <p:cxnSp>
        <p:nvCxnSpPr>
          <p:cNvPr id="12" name="Straight Arrow Connector 11"/>
          <p:cNvCxnSpPr>
            <a:stCxn id="7" idx="2"/>
            <a:endCxn id="8" idx="0"/>
          </p:cNvCxnSpPr>
          <p:nvPr/>
        </p:nvCxnSpPr>
        <p:spPr bwMode="auto">
          <a:xfrm flipH="1">
            <a:off x="1907106" y="4243741"/>
            <a:ext cx="1" cy="792202"/>
          </a:xfrm>
          <a:prstGeom prst="straightConnector1">
            <a:avLst/>
          </a:prstGeom>
          <a:noFill/>
          <a:ln w="38100" cap="flat" cmpd="sng" algn="ctr">
            <a:solidFill>
              <a:schemeClr val="tx1"/>
            </a:solidFill>
            <a:prstDash val="solid"/>
            <a:round/>
            <a:headEnd type="none" w="med" len="med"/>
            <a:tailEnd type="arrow"/>
          </a:ln>
          <a:effectLst/>
        </p:spPr>
      </p:cxnSp>
      <p:sp>
        <p:nvSpPr>
          <p:cNvPr id="14" name="Oval 13"/>
          <p:cNvSpPr/>
          <p:nvPr/>
        </p:nvSpPr>
        <p:spPr bwMode="auto">
          <a:xfrm>
            <a:off x="765160" y="1869832"/>
            <a:ext cx="2283893" cy="1501420"/>
          </a:xfrm>
          <a:prstGeom prst="ellipse">
            <a:avLst/>
          </a:prstGeom>
          <a:noFill/>
          <a:ln w="38100" cap="flat" cmpd="sng" algn="ctr">
            <a:solidFill>
              <a:srgbClr val="FF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5"/>
          <p:cNvSpPr txBox="1"/>
          <p:nvPr/>
        </p:nvSpPr>
        <p:spPr>
          <a:xfrm>
            <a:off x="1295400" y="2158877"/>
            <a:ext cx="1223412" cy="923330"/>
          </a:xfrm>
          <a:prstGeom prst="rect">
            <a:avLst/>
          </a:prstGeom>
          <a:noFill/>
        </p:spPr>
        <p:txBody>
          <a:bodyPr wrap="none" rtlCol="0">
            <a:spAutoFit/>
          </a:bodyPr>
          <a:lstStyle/>
          <a:p>
            <a:r>
              <a:rPr lang="en-US" i="1" dirty="0" smtClean="0"/>
              <a:t>aggregate</a:t>
            </a:r>
          </a:p>
          <a:p>
            <a:r>
              <a:rPr lang="en-US" i="1" dirty="0" smtClean="0"/>
              <a:t>filter</a:t>
            </a:r>
          </a:p>
          <a:p>
            <a:r>
              <a:rPr lang="en-US" i="1" dirty="0" smtClean="0"/>
              <a:t>visualize</a:t>
            </a:r>
            <a:endParaRPr lang="en-US" i="1" dirty="0"/>
          </a:p>
        </p:txBody>
      </p:sp>
    </p:spTree>
    <p:extLst>
      <p:ext uri="{BB962C8B-B14F-4D97-AF65-F5344CB8AC3E}">
        <p14:creationId xmlns:p14="http://schemas.microsoft.com/office/powerpoint/2010/main" val="160439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PhD-students from other universities taking courses at CSC</a:t>
            </a:r>
          </a:p>
        </p:txBody>
      </p:sp>
      <p:sp>
        <p:nvSpPr>
          <p:cNvPr id="3" name="Content Placeholder 2"/>
          <p:cNvSpPr>
            <a:spLocks noGrp="1"/>
          </p:cNvSpPr>
          <p:nvPr>
            <p:ph idx="1"/>
          </p:nvPr>
        </p:nvSpPr>
        <p:spPr/>
        <p:txBody>
          <a:bodyPr/>
          <a:lstStyle/>
          <a:p>
            <a:r>
              <a:rPr lang="en-US" dirty="0" smtClean="0"/>
              <a:t>In </a:t>
            </a:r>
            <a:r>
              <a:rPr lang="en-US" dirty="0"/>
              <a:t>some courses at CSC there are PhD-students from other universities in Sweden following the course.</a:t>
            </a:r>
          </a:p>
          <a:p>
            <a:pPr lvl="1"/>
            <a:r>
              <a:rPr lang="en-US" dirty="0"/>
              <a:t>Since information, material and communication often is done via KTH systems and the student need a </a:t>
            </a:r>
            <a:r>
              <a:rPr lang="en-US" b="1" dirty="0"/>
              <a:t>KTH-account</a:t>
            </a:r>
            <a:r>
              <a:rPr lang="en-US" dirty="0"/>
              <a:t> to sign in these systems these students have had problems to attain the same information as the other students.</a:t>
            </a:r>
          </a:p>
          <a:p>
            <a:r>
              <a:rPr lang="en-US" dirty="0" smtClean="0"/>
              <a:t>It is </a:t>
            </a:r>
            <a:r>
              <a:rPr lang="en-US" dirty="0"/>
              <a:t>possible for </a:t>
            </a:r>
            <a:r>
              <a:rPr lang="en-US" b="1" dirty="0" smtClean="0"/>
              <a:t>external </a:t>
            </a:r>
            <a:r>
              <a:rPr lang="en-US" b="1" dirty="0"/>
              <a:t>PhD-students to get a </a:t>
            </a:r>
            <a:r>
              <a:rPr lang="en-US" b="1" dirty="0" smtClean="0"/>
              <a:t>KTH-account</a:t>
            </a:r>
            <a:r>
              <a:rPr lang="en-US" dirty="0" smtClean="0"/>
              <a:t>: Go </a:t>
            </a:r>
            <a:r>
              <a:rPr lang="en-US" dirty="0"/>
              <a:t>to the reception at CSC at Lindstedtsvägen 3, level </a:t>
            </a:r>
            <a:r>
              <a:rPr lang="en-US" dirty="0" smtClean="0"/>
              <a:t>4, </a:t>
            </a:r>
            <a:r>
              <a:rPr lang="en-US" dirty="0"/>
              <a:t>where </a:t>
            </a:r>
            <a:r>
              <a:rPr lang="en-US" dirty="0" smtClean="0"/>
              <a:t>you can sign </a:t>
            </a:r>
            <a:r>
              <a:rPr lang="en-US" dirty="0"/>
              <a:t>a form.</a:t>
            </a:r>
          </a:p>
          <a:p>
            <a:r>
              <a:rPr lang="en-US" dirty="0" smtClean="0"/>
              <a:t>It </a:t>
            </a:r>
            <a:r>
              <a:rPr lang="en-US" dirty="0"/>
              <a:t>will only take a few days </a:t>
            </a:r>
            <a:r>
              <a:rPr lang="en-US" dirty="0" smtClean="0"/>
              <a:t>to </a:t>
            </a:r>
            <a:r>
              <a:rPr lang="en-US" dirty="0"/>
              <a:t>get the account</a:t>
            </a:r>
            <a:r>
              <a:rPr lang="en-US" dirty="0" smtClean="0"/>
              <a:t>.</a:t>
            </a:r>
            <a:endParaRPr lang="en-US" dirty="0"/>
          </a:p>
        </p:txBody>
      </p:sp>
    </p:spTree>
    <p:extLst>
      <p:ext uri="{BB962C8B-B14F-4D97-AF65-F5344CB8AC3E}">
        <p14:creationId xmlns:p14="http://schemas.microsoft.com/office/powerpoint/2010/main" val="40540254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ctrTitle"/>
          </p:nvPr>
        </p:nvSpPr>
        <p:spPr/>
        <p:txBody>
          <a:bodyPr/>
          <a:lstStyle/>
          <a:p>
            <a:r>
              <a:rPr lang="de-DE"/>
              <a:t>Introduction</a:t>
            </a:r>
          </a:p>
        </p:txBody>
      </p:sp>
      <p:sp>
        <p:nvSpPr>
          <p:cNvPr id="157699" name="Rectangle 3"/>
          <p:cNvSpPr>
            <a:spLocks noGrp="1" noChangeArrowheads="1"/>
          </p:cNvSpPr>
          <p:nvPr>
            <p:ph type="subTitle" idx="1"/>
          </p:nvPr>
        </p:nvSpPr>
        <p:spPr/>
        <p:txBody>
          <a:bodyPr/>
          <a:lstStyle/>
          <a:p>
            <a:r>
              <a:rPr lang="en-US"/>
              <a:t>Requests on a Visualization</a:t>
            </a:r>
            <a:endParaRPr lang="de-DE"/>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8723"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8724" name="Rectangle 4"/>
          <p:cNvSpPr>
            <a:spLocks noGrp="1" noChangeArrowheads="1"/>
          </p:cNvSpPr>
          <p:nvPr>
            <p:ph type="title"/>
          </p:nvPr>
        </p:nvSpPr>
        <p:spPr/>
        <p:txBody>
          <a:bodyPr/>
          <a:lstStyle/>
          <a:p>
            <a:r>
              <a:rPr lang="de-DE"/>
              <a:t>Introduction: Requests on a Visualization</a:t>
            </a:r>
            <a:endParaRPr lang="en-GB"/>
          </a:p>
        </p:txBody>
      </p:sp>
      <p:sp>
        <p:nvSpPr>
          <p:cNvPr id="158725" name="Rectangle 5"/>
          <p:cNvSpPr>
            <a:spLocks noGrp="1" noChangeArrowheads="1"/>
          </p:cNvSpPr>
          <p:nvPr>
            <p:ph idx="1"/>
          </p:nvPr>
        </p:nvSpPr>
        <p:spPr/>
        <p:txBody>
          <a:bodyPr/>
          <a:lstStyle/>
          <a:p>
            <a:pPr>
              <a:buFont typeface="Wingdings" pitchFamily="2" charset="2"/>
              <a:buNone/>
            </a:pPr>
            <a:r>
              <a:rPr lang="en-GB" dirty="0"/>
              <a:t>(Schumann)</a:t>
            </a:r>
          </a:p>
          <a:p>
            <a:pPr>
              <a:buFont typeface="Wingdings" pitchFamily="2" charset="2"/>
              <a:buNone/>
            </a:pPr>
            <a:r>
              <a:rPr lang="en-GB" b="1" dirty="0"/>
              <a:t>The visualization of a data set should be:</a:t>
            </a:r>
          </a:p>
          <a:p>
            <a:pPr lvl="1"/>
            <a:r>
              <a:rPr lang="en-GB" dirty="0"/>
              <a:t>expressive</a:t>
            </a:r>
          </a:p>
          <a:p>
            <a:pPr lvl="1"/>
            <a:r>
              <a:rPr lang="en-GB" dirty="0"/>
              <a:t>effective</a:t>
            </a:r>
          </a:p>
          <a:p>
            <a:pPr lvl="1"/>
            <a:r>
              <a:rPr lang="en-GB" dirty="0"/>
              <a:t>appropriate</a:t>
            </a:r>
            <a:endParaRPr lang="de-DE"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762000" y="34290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9747" name="Rectangle 3"/>
          <p:cNvSpPr>
            <a:spLocks noChangeArrowheads="1"/>
          </p:cNvSpPr>
          <p:nvPr/>
        </p:nvSpPr>
        <p:spPr bwMode="auto">
          <a:xfrm>
            <a:off x="762000" y="34290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59748" name="Rectangle 4"/>
          <p:cNvSpPr>
            <a:spLocks noGrp="1" noChangeArrowheads="1"/>
          </p:cNvSpPr>
          <p:nvPr>
            <p:ph type="title"/>
          </p:nvPr>
        </p:nvSpPr>
        <p:spPr/>
        <p:txBody>
          <a:bodyPr/>
          <a:lstStyle/>
          <a:p>
            <a:r>
              <a:rPr lang="de-DE"/>
              <a:t>Introduction: Requests on a Visualization</a:t>
            </a:r>
            <a:endParaRPr lang="en-GB"/>
          </a:p>
        </p:txBody>
      </p:sp>
      <p:sp>
        <p:nvSpPr>
          <p:cNvPr id="159749" name="Rectangle 5"/>
          <p:cNvSpPr>
            <a:spLocks noGrp="1" noChangeArrowheads="1"/>
          </p:cNvSpPr>
          <p:nvPr>
            <p:ph idx="1"/>
          </p:nvPr>
        </p:nvSpPr>
        <p:spPr>
          <a:xfrm>
            <a:off x="250825" y="549275"/>
            <a:ext cx="8642350" cy="1462088"/>
          </a:xfrm>
        </p:spPr>
        <p:txBody>
          <a:bodyPr/>
          <a:lstStyle/>
          <a:p>
            <a:pPr>
              <a:lnSpc>
                <a:spcPct val="125000"/>
              </a:lnSpc>
            </a:pPr>
            <a:r>
              <a:rPr lang="en-GB" b="1"/>
              <a:t>Expressiveness</a:t>
            </a:r>
            <a:r>
              <a:rPr lang="en-GB"/>
              <a:t>:</a:t>
            </a:r>
            <a:r>
              <a:rPr lang="en-GB" sz="2000"/>
              <a:t/>
            </a:r>
            <a:br>
              <a:rPr lang="en-GB" sz="2000"/>
            </a:br>
            <a:r>
              <a:rPr lang="en-GB" sz="2000"/>
              <a:t>A visualization is expressive, if (only) the information is represented which is in the data.</a:t>
            </a:r>
            <a:endParaRPr lang="de-DE" sz="2000"/>
          </a:p>
        </p:txBody>
      </p:sp>
      <p:pic>
        <p:nvPicPr>
          <p:cNvPr id="1597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2133600"/>
            <a:ext cx="4038600" cy="3268663"/>
          </a:xfrm>
          <a:prstGeom prst="rect">
            <a:avLst/>
          </a:prstGeom>
          <a:noFill/>
          <a:extLst>
            <a:ext uri="{909E8E84-426E-40DD-AFC4-6F175D3DCCD1}">
              <a14:hiddenFill xmlns:a14="http://schemas.microsoft.com/office/drawing/2010/main">
                <a:solidFill>
                  <a:srgbClr val="FFFFFF"/>
                </a:solidFill>
              </a14:hiddenFill>
            </a:ext>
          </a:extLst>
        </p:spPr>
      </p:pic>
      <p:pic>
        <p:nvPicPr>
          <p:cNvPr id="1597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09800"/>
            <a:ext cx="40386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59752" name="Text Box 8"/>
          <p:cNvSpPr txBox="1">
            <a:spLocks noChangeArrowheads="1"/>
          </p:cNvSpPr>
          <p:nvPr/>
        </p:nvSpPr>
        <p:spPr bwMode="auto">
          <a:xfrm>
            <a:off x="735013" y="5394325"/>
            <a:ext cx="3405187"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a:solidFill>
                  <a:srgbClr val="000000"/>
                </a:solidFill>
              </a:rPr>
              <a:t>Non-expressive visualization</a:t>
            </a:r>
            <a:endParaRPr lang="en-GB" sz="2000">
              <a:solidFill>
                <a:srgbClr val="000000"/>
              </a:solidFill>
            </a:endParaRPr>
          </a:p>
        </p:txBody>
      </p:sp>
      <p:sp>
        <p:nvSpPr>
          <p:cNvPr id="159753" name="Text Box 9"/>
          <p:cNvSpPr txBox="1">
            <a:spLocks noChangeArrowheads="1"/>
          </p:cNvSpPr>
          <p:nvPr/>
        </p:nvSpPr>
        <p:spPr bwMode="auto">
          <a:xfrm>
            <a:off x="5226050" y="5397500"/>
            <a:ext cx="2882900"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a:solidFill>
                  <a:srgbClr val="000000"/>
                </a:solidFill>
              </a:rPr>
              <a:t>Expressive visualization</a:t>
            </a:r>
            <a:endParaRPr lang="en-GB" sz="2000">
              <a:solidFill>
                <a:srgbClr val="00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0771"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0772" name="Rectangle 4"/>
          <p:cNvSpPr>
            <a:spLocks noGrp="1" noChangeArrowheads="1"/>
          </p:cNvSpPr>
          <p:nvPr>
            <p:ph type="title"/>
          </p:nvPr>
        </p:nvSpPr>
        <p:spPr/>
        <p:txBody>
          <a:bodyPr/>
          <a:lstStyle/>
          <a:p>
            <a:r>
              <a:rPr lang="de-DE"/>
              <a:t>Introduction: Requests on a Visualization</a:t>
            </a:r>
            <a:endParaRPr lang="en-GB"/>
          </a:p>
        </p:txBody>
      </p:sp>
      <p:sp>
        <p:nvSpPr>
          <p:cNvPr id="160773" name="Rectangle 5"/>
          <p:cNvSpPr>
            <a:spLocks noGrp="1" noChangeArrowheads="1"/>
          </p:cNvSpPr>
          <p:nvPr>
            <p:ph idx="1"/>
          </p:nvPr>
        </p:nvSpPr>
        <p:spPr>
          <a:xfrm>
            <a:off x="250825" y="549275"/>
            <a:ext cx="8642350" cy="2922588"/>
          </a:xfrm>
        </p:spPr>
        <p:txBody>
          <a:bodyPr/>
          <a:lstStyle/>
          <a:p>
            <a:pPr>
              <a:lnSpc>
                <a:spcPct val="125000"/>
              </a:lnSpc>
            </a:pPr>
            <a:r>
              <a:rPr lang="en-US" b="1" dirty="0"/>
              <a:t>Effectiveness</a:t>
            </a:r>
            <a:r>
              <a:rPr lang="en-US" dirty="0"/>
              <a:t>:</a:t>
            </a:r>
            <a:r>
              <a:rPr lang="de-DE" dirty="0"/>
              <a:t/>
            </a:r>
            <a:br>
              <a:rPr lang="de-DE" dirty="0"/>
            </a:br>
            <a:r>
              <a:rPr lang="en-US" sz="1800" dirty="0"/>
              <a:t>A visualization is effective if the visual representation supports the spontaneous perception. The effectiveness criteria contains psychological aspects, such as the intuitiveness of the representation and the visual perception of the elements and their correlations.</a:t>
            </a:r>
            <a:r>
              <a:rPr lang="en-GB" sz="2000" dirty="0"/>
              <a:t> </a:t>
            </a:r>
            <a:br>
              <a:rPr lang="en-GB" sz="2000" dirty="0"/>
            </a:br>
            <a:endParaRPr lang="de-DE" sz="2000" dirty="0"/>
          </a:p>
        </p:txBody>
      </p:sp>
      <p:sp>
        <p:nvSpPr>
          <p:cNvPr id="160774" name="Text Box 6"/>
          <p:cNvSpPr txBox="1">
            <a:spLocks noChangeArrowheads="1"/>
          </p:cNvSpPr>
          <p:nvPr/>
        </p:nvSpPr>
        <p:spPr bwMode="auto">
          <a:xfrm>
            <a:off x="2928938" y="5334000"/>
            <a:ext cx="3135312"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dirty="0">
                <a:solidFill>
                  <a:srgbClr val="000000"/>
                </a:solidFill>
              </a:rPr>
              <a:t>Non-effective visualization</a:t>
            </a:r>
            <a:endParaRPr lang="en-GB" sz="2000" dirty="0">
              <a:solidFill>
                <a:srgbClr val="000000"/>
              </a:solidFill>
            </a:endParaRPr>
          </a:p>
        </p:txBody>
      </p:sp>
      <p:pic>
        <p:nvPicPr>
          <p:cNvPr id="16077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43200"/>
            <a:ext cx="5029200" cy="2479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0771"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0772" name="Rectangle 4"/>
          <p:cNvSpPr>
            <a:spLocks noGrp="1" noChangeArrowheads="1"/>
          </p:cNvSpPr>
          <p:nvPr>
            <p:ph type="title"/>
          </p:nvPr>
        </p:nvSpPr>
        <p:spPr/>
        <p:txBody>
          <a:bodyPr/>
          <a:lstStyle/>
          <a:p>
            <a:r>
              <a:rPr lang="de-DE"/>
              <a:t>Introduction: Requests on a Visualization</a:t>
            </a:r>
            <a:endParaRPr lang="en-GB"/>
          </a:p>
        </p:txBody>
      </p:sp>
      <p:sp>
        <p:nvSpPr>
          <p:cNvPr id="160773" name="Rectangle 5"/>
          <p:cNvSpPr>
            <a:spLocks noGrp="1" noChangeArrowheads="1"/>
          </p:cNvSpPr>
          <p:nvPr>
            <p:ph idx="1"/>
          </p:nvPr>
        </p:nvSpPr>
        <p:spPr>
          <a:xfrm>
            <a:off x="250825" y="549275"/>
            <a:ext cx="8642350" cy="2922588"/>
          </a:xfrm>
        </p:spPr>
        <p:txBody>
          <a:bodyPr/>
          <a:lstStyle/>
          <a:p>
            <a:pPr>
              <a:lnSpc>
                <a:spcPct val="125000"/>
              </a:lnSpc>
            </a:pPr>
            <a:r>
              <a:rPr lang="en-US" b="1" dirty="0"/>
              <a:t>Effectiveness</a:t>
            </a:r>
            <a:r>
              <a:rPr lang="en-US" dirty="0"/>
              <a:t>:</a:t>
            </a:r>
            <a:r>
              <a:rPr lang="de-DE" dirty="0"/>
              <a:t/>
            </a:r>
            <a:br>
              <a:rPr lang="de-DE" dirty="0"/>
            </a:br>
            <a:r>
              <a:rPr lang="en-US" sz="1800" dirty="0"/>
              <a:t>A visualization is effective if the visual representation supports the spontaneous perception. The effectiveness criteria contains psychological aspects, such as the intuitiveness of the representation and the visual perception of the elements and their correlations.</a:t>
            </a:r>
            <a:r>
              <a:rPr lang="en-GB" sz="2000" dirty="0"/>
              <a:t> </a:t>
            </a:r>
            <a:br>
              <a:rPr lang="en-GB" sz="2000" dirty="0"/>
            </a:br>
            <a:endParaRPr lang="de-DE" sz="2000" dirty="0"/>
          </a:p>
        </p:txBody>
      </p:sp>
      <p:sp>
        <p:nvSpPr>
          <p:cNvPr id="160774" name="Text Box 6"/>
          <p:cNvSpPr txBox="1">
            <a:spLocks noChangeArrowheads="1"/>
          </p:cNvSpPr>
          <p:nvPr/>
        </p:nvSpPr>
        <p:spPr bwMode="auto">
          <a:xfrm>
            <a:off x="2928938" y="5943600"/>
            <a:ext cx="3135312"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dirty="0">
                <a:solidFill>
                  <a:srgbClr val="000000"/>
                </a:solidFill>
              </a:rPr>
              <a:t>Non-effective visualization</a:t>
            </a:r>
            <a:endParaRPr lang="en-GB" sz="2000" dirty="0">
              <a:solidFill>
                <a:srgbClr val="000000"/>
              </a:solidFill>
            </a:endParaRPr>
          </a:p>
        </p:txBody>
      </p:sp>
      <p:pic>
        <p:nvPicPr>
          <p:cNvPr id="254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2574925"/>
            <a:ext cx="6197600" cy="330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7819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0771"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0772" name="Rectangle 4"/>
          <p:cNvSpPr>
            <a:spLocks noGrp="1" noChangeArrowheads="1"/>
          </p:cNvSpPr>
          <p:nvPr>
            <p:ph type="title"/>
          </p:nvPr>
        </p:nvSpPr>
        <p:spPr/>
        <p:txBody>
          <a:bodyPr/>
          <a:lstStyle/>
          <a:p>
            <a:r>
              <a:rPr lang="de-DE"/>
              <a:t>Introduction: Requests on a Visualization</a:t>
            </a:r>
            <a:endParaRPr lang="en-GB"/>
          </a:p>
        </p:txBody>
      </p:sp>
      <p:sp>
        <p:nvSpPr>
          <p:cNvPr id="160773" name="Rectangle 5"/>
          <p:cNvSpPr>
            <a:spLocks noGrp="1" noChangeArrowheads="1"/>
          </p:cNvSpPr>
          <p:nvPr>
            <p:ph idx="1"/>
          </p:nvPr>
        </p:nvSpPr>
        <p:spPr>
          <a:xfrm>
            <a:off x="250825" y="549275"/>
            <a:ext cx="8642350" cy="2922588"/>
          </a:xfrm>
        </p:spPr>
        <p:txBody>
          <a:bodyPr/>
          <a:lstStyle/>
          <a:p>
            <a:pPr>
              <a:lnSpc>
                <a:spcPct val="125000"/>
              </a:lnSpc>
            </a:pPr>
            <a:r>
              <a:rPr lang="en-US" b="1" dirty="0"/>
              <a:t>Effectiveness</a:t>
            </a:r>
            <a:r>
              <a:rPr lang="en-US" dirty="0"/>
              <a:t>:</a:t>
            </a:r>
            <a:r>
              <a:rPr lang="de-DE" dirty="0"/>
              <a:t/>
            </a:r>
            <a:br>
              <a:rPr lang="de-DE" dirty="0"/>
            </a:br>
            <a:r>
              <a:rPr lang="en-US" sz="1800" dirty="0"/>
              <a:t>A visualization is effective if the visual representation supports the spontaneous perception. The effectiveness criteria contains psychological aspects, such as the intuitiveness of the representation and the visual perception of the elements and their correlations.</a:t>
            </a:r>
            <a:r>
              <a:rPr lang="en-GB" sz="2000" dirty="0"/>
              <a:t> </a:t>
            </a:r>
            <a:br>
              <a:rPr lang="en-GB" sz="2000" dirty="0"/>
            </a:br>
            <a:endParaRPr lang="de-DE" sz="2000" dirty="0"/>
          </a:p>
        </p:txBody>
      </p:sp>
      <p:sp>
        <p:nvSpPr>
          <p:cNvPr id="160774" name="Text Box 6"/>
          <p:cNvSpPr txBox="1">
            <a:spLocks noChangeArrowheads="1"/>
          </p:cNvSpPr>
          <p:nvPr/>
        </p:nvSpPr>
        <p:spPr bwMode="auto">
          <a:xfrm>
            <a:off x="521728" y="5072948"/>
            <a:ext cx="3288272"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dirty="0">
                <a:solidFill>
                  <a:srgbClr val="000000"/>
                </a:solidFill>
              </a:rPr>
              <a:t>Non-effective </a:t>
            </a:r>
            <a:r>
              <a:rPr lang="en-US" sz="2000" dirty="0" smtClean="0">
                <a:solidFill>
                  <a:srgbClr val="000000"/>
                </a:solidFill>
              </a:rPr>
              <a:t>visualizations</a:t>
            </a:r>
            <a:endParaRPr lang="en-GB" sz="2000" dirty="0">
              <a:solidFill>
                <a:srgbClr val="000000"/>
              </a:solidFill>
            </a:endParaRPr>
          </a:p>
        </p:txBody>
      </p:sp>
      <p:pic>
        <p:nvPicPr>
          <p:cNvPr id="256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4" y="2590799"/>
            <a:ext cx="5604356" cy="160020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381222"/>
            <a:ext cx="4595280" cy="231441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86615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1795"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1796" name="Rectangle 4"/>
          <p:cNvSpPr>
            <a:spLocks noGrp="1" noChangeArrowheads="1"/>
          </p:cNvSpPr>
          <p:nvPr>
            <p:ph type="title"/>
          </p:nvPr>
        </p:nvSpPr>
        <p:spPr/>
        <p:txBody>
          <a:bodyPr/>
          <a:lstStyle/>
          <a:p>
            <a:r>
              <a:rPr lang="de-DE"/>
              <a:t>Introduction: Requests on a Visualization</a:t>
            </a:r>
            <a:endParaRPr lang="en-GB"/>
          </a:p>
        </p:txBody>
      </p:sp>
      <p:sp>
        <p:nvSpPr>
          <p:cNvPr id="161797" name="Rectangle 5"/>
          <p:cNvSpPr>
            <a:spLocks noGrp="1" noChangeArrowheads="1"/>
          </p:cNvSpPr>
          <p:nvPr>
            <p:ph idx="1"/>
          </p:nvPr>
        </p:nvSpPr>
        <p:spPr/>
        <p:txBody>
          <a:bodyPr/>
          <a:lstStyle/>
          <a:p>
            <a:r>
              <a:rPr lang="en-US" b="1" dirty="0"/>
              <a:t>Appropriateness</a:t>
            </a:r>
            <a:r>
              <a:rPr lang="en-US" b="1" dirty="0" smtClean="0"/>
              <a:t>:</a:t>
            </a:r>
            <a:r>
              <a:rPr lang="de-DE" dirty="0"/>
              <a:t/>
            </a:r>
            <a:br>
              <a:rPr lang="de-DE" dirty="0"/>
            </a:br>
            <a:r>
              <a:rPr lang="en-US" dirty="0"/>
              <a:t>A visualization is appropriate if it has a good cost – benefit ratio.</a:t>
            </a:r>
            <a:endParaRPr lang="de-DE" dirty="0"/>
          </a:p>
        </p:txBody>
      </p:sp>
      <p:pic>
        <p:nvPicPr>
          <p:cNvPr id="257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58" y="1828801"/>
            <a:ext cx="6603885" cy="4648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81522" y="6063734"/>
            <a:ext cx="3095720" cy="369332"/>
          </a:xfrm>
          <a:prstGeom prst="rect">
            <a:avLst/>
          </a:prstGeom>
          <a:noFill/>
        </p:spPr>
        <p:txBody>
          <a:bodyPr wrap="none" rtlCol="0">
            <a:spAutoFit/>
          </a:bodyPr>
          <a:lstStyle/>
          <a:p>
            <a:r>
              <a:rPr lang="en-US" dirty="0" smtClean="0"/>
              <a:t>Not appropriate visualization</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1795"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61796" name="Rectangle 4"/>
          <p:cNvSpPr>
            <a:spLocks noGrp="1" noChangeArrowheads="1"/>
          </p:cNvSpPr>
          <p:nvPr>
            <p:ph type="title"/>
          </p:nvPr>
        </p:nvSpPr>
        <p:spPr/>
        <p:txBody>
          <a:bodyPr/>
          <a:lstStyle/>
          <a:p>
            <a:r>
              <a:rPr lang="de-DE"/>
              <a:t>Introduction: Requests on a Visualization</a:t>
            </a:r>
            <a:endParaRPr lang="en-GB"/>
          </a:p>
        </p:txBody>
      </p:sp>
      <p:sp>
        <p:nvSpPr>
          <p:cNvPr id="161797" name="Rectangle 5"/>
          <p:cNvSpPr>
            <a:spLocks noGrp="1" noChangeArrowheads="1"/>
          </p:cNvSpPr>
          <p:nvPr>
            <p:ph idx="1"/>
          </p:nvPr>
        </p:nvSpPr>
        <p:spPr/>
        <p:txBody>
          <a:bodyPr/>
          <a:lstStyle/>
          <a:p>
            <a:r>
              <a:rPr lang="en-US" b="1" dirty="0"/>
              <a:t>Appropriateness</a:t>
            </a:r>
            <a:r>
              <a:rPr lang="en-US" b="1" dirty="0" smtClean="0"/>
              <a:t>:</a:t>
            </a:r>
            <a:r>
              <a:rPr lang="de-DE" dirty="0"/>
              <a:t/>
            </a:r>
            <a:br>
              <a:rPr lang="de-DE" dirty="0"/>
            </a:br>
            <a:r>
              <a:rPr lang="en-US" dirty="0"/>
              <a:t>A visualization is appropriate if it has a good cost – benefit ratio.</a:t>
            </a:r>
            <a:endParaRPr lang="de-DE" dirty="0"/>
          </a:p>
        </p:txBody>
      </p:sp>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522" y="1795068"/>
            <a:ext cx="6567078" cy="463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81522" y="5867400"/>
            <a:ext cx="3095720" cy="369332"/>
          </a:xfrm>
          <a:prstGeom prst="rect">
            <a:avLst/>
          </a:prstGeom>
          <a:noFill/>
        </p:spPr>
        <p:txBody>
          <a:bodyPr wrap="none" rtlCol="0">
            <a:spAutoFit/>
          </a:bodyPr>
          <a:lstStyle/>
          <a:p>
            <a:r>
              <a:rPr lang="en-US" dirty="0" smtClean="0"/>
              <a:t>Not appropriate visualization</a:t>
            </a:r>
            <a:endParaRPr lang="en-US" dirty="0"/>
          </a:p>
        </p:txBody>
      </p:sp>
    </p:spTree>
    <p:extLst>
      <p:ext uri="{BB962C8B-B14F-4D97-AF65-F5344CB8AC3E}">
        <p14:creationId xmlns:p14="http://schemas.microsoft.com/office/powerpoint/2010/main" val="2700495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Rectangle 4"/>
          <p:cNvSpPr>
            <a:spLocks noGrp="1" noChangeArrowheads="1"/>
          </p:cNvSpPr>
          <p:nvPr>
            <p:ph type="ctrTitle"/>
          </p:nvPr>
        </p:nvSpPr>
        <p:spPr/>
        <p:txBody>
          <a:bodyPr/>
          <a:lstStyle/>
          <a:p>
            <a:r>
              <a:rPr lang="en-US"/>
              <a:t>Introduction</a:t>
            </a:r>
            <a:endParaRPr lang="de-DE"/>
          </a:p>
        </p:txBody>
      </p:sp>
      <p:sp>
        <p:nvSpPr>
          <p:cNvPr id="185349" name="Rectangle 5"/>
          <p:cNvSpPr>
            <a:spLocks noGrp="1" noChangeArrowheads="1"/>
          </p:cNvSpPr>
          <p:nvPr>
            <p:ph type="subTitle" idx="1"/>
          </p:nvPr>
        </p:nvSpPr>
        <p:spPr/>
        <p:txBody>
          <a:bodyPr/>
          <a:lstStyle/>
          <a:p>
            <a:r>
              <a:rPr lang="en-US"/>
              <a:t>How (Not!) to lie with visualization</a:t>
            </a:r>
            <a:endParaRPr lang="de-DE"/>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a:t>Introduction: How (Not!) to lie with visualization</a:t>
            </a:r>
            <a:endParaRPr lang="de-DE"/>
          </a:p>
        </p:txBody>
      </p:sp>
      <p:sp>
        <p:nvSpPr>
          <p:cNvPr id="187396" name="Rectangle 4"/>
          <p:cNvSpPr>
            <a:spLocks noGrp="1" noChangeArrowheads="1"/>
          </p:cNvSpPr>
          <p:nvPr>
            <p:ph idx="1"/>
          </p:nvPr>
        </p:nvSpPr>
        <p:spPr/>
        <p:txBody>
          <a:bodyPr/>
          <a:lstStyle/>
          <a:p>
            <a:r>
              <a:rPr lang="en-US"/>
              <a:t>Parts of a lecture by Chris North, Virginia Tech</a:t>
            </a:r>
            <a:endParaRPr lang="de-DE"/>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Funka</a:t>
            </a:r>
            <a:endParaRPr lang="en-US" dirty="0"/>
          </a:p>
        </p:txBody>
      </p:sp>
      <p:sp>
        <p:nvSpPr>
          <p:cNvPr id="3" name="Content Placeholder 2"/>
          <p:cNvSpPr>
            <a:spLocks noGrp="1"/>
          </p:cNvSpPr>
          <p:nvPr>
            <p:ph idx="1"/>
          </p:nvPr>
        </p:nvSpPr>
        <p:spPr/>
        <p:txBody>
          <a:bodyPr/>
          <a:lstStyle/>
          <a:p>
            <a:r>
              <a:rPr lang="en-US" b="1" dirty="0"/>
              <a:t>Disability</a:t>
            </a:r>
            <a:endParaRPr lang="en-US" dirty="0"/>
          </a:p>
          <a:p>
            <a:pPr lvl="1"/>
            <a:r>
              <a:rPr lang="en-US" i="1" dirty="0"/>
              <a:t>Support via </a:t>
            </a:r>
            <a:r>
              <a:rPr lang="en-US" i="1" dirty="0" err="1"/>
              <a:t>Funka</a:t>
            </a:r>
            <a:r>
              <a:rPr lang="en-US" i="1" dirty="0"/>
              <a:t/>
            </a:r>
            <a:br>
              <a:rPr lang="en-US" i="1" dirty="0"/>
            </a:br>
            <a:r>
              <a:rPr lang="en-US" dirty="0"/>
              <a:t>If you have a disability, you may receive support from </a:t>
            </a:r>
            <a:r>
              <a:rPr lang="en-US" dirty="0" err="1"/>
              <a:t>Funka</a:t>
            </a:r>
            <a:r>
              <a:rPr lang="en-US" dirty="0"/>
              <a:t>.</a:t>
            </a:r>
            <a:br>
              <a:rPr lang="en-US" dirty="0"/>
            </a:br>
            <a:r>
              <a:rPr lang="en-US" dirty="0">
                <a:hlinkClick r:id="rId2"/>
              </a:rPr>
              <a:t>https://www.kth.se/en/student/studentliv/funktionsnedsattning</a:t>
            </a:r>
            <a:endParaRPr lang="en-US" dirty="0"/>
          </a:p>
          <a:p>
            <a:pPr lvl="1"/>
            <a:r>
              <a:rPr lang="en-US" i="1" dirty="0"/>
              <a:t>Inform the teacher</a:t>
            </a:r>
            <a:br>
              <a:rPr lang="en-US" i="1" dirty="0"/>
            </a:br>
            <a:r>
              <a:rPr lang="en-US" dirty="0"/>
              <a:t>We recommend that you inform the teacher regarding any need you may have. </a:t>
            </a:r>
            <a:r>
              <a:rPr lang="en-US" dirty="0" err="1"/>
              <a:t>Funka</a:t>
            </a:r>
            <a:r>
              <a:rPr lang="en-US" dirty="0"/>
              <a:t> does not automatically inform the teacher.</a:t>
            </a:r>
          </a:p>
          <a:p>
            <a:r>
              <a:rPr lang="en-US" b="1" dirty="0" err="1"/>
              <a:t>Funktionsnedsättning</a:t>
            </a:r>
            <a:endParaRPr lang="en-US" dirty="0"/>
          </a:p>
          <a:p>
            <a:pPr lvl="1"/>
            <a:r>
              <a:rPr lang="en-US" dirty="0"/>
              <a:t>Om du </a:t>
            </a:r>
            <a:r>
              <a:rPr lang="en-US" dirty="0" err="1"/>
              <a:t>har</a:t>
            </a:r>
            <a:r>
              <a:rPr lang="en-US" dirty="0"/>
              <a:t> </a:t>
            </a:r>
            <a:r>
              <a:rPr lang="en-US" dirty="0" err="1"/>
              <a:t>en</a:t>
            </a:r>
            <a:r>
              <a:rPr lang="en-US" dirty="0"/>
              <a:t> </a:t>
            </a:r>
            <a:r>
              <a:rPr lang="en-US" dirty="0" err="1"/>
              <a:t>funktionsnedsättning</a:t>
            </a:r>
            <a:r>
              <a:rPr lang="en-US" dirty="0"/>
              <a:t> </a:t>
            </a:r>
            <a:r>
              <a:rPr lang="en-US" dirty="0" err="1"/>
              <a:t>kan</a:t>
            </a:r>
            <a:r>
              <a:rPr lang="en-US" dirty="0"/>
              <a:t> du </a:t>
            </a:r>
            <a:r>
              <a:rPr lang="en-US" dirty="0" err="1"/>
              <a:t>få</a:t>
            </a:r>
            <a:r>
              <a:rPr lang="en-US" dirty="0"/>
              <a:t> </a:t>
            </a:r>
            <a:r>
              <a:rPr lang="en-US" dirty="0" err="1"/>
              <a:t>stöd</a:t>
            </a:r>
            <a:r>
              <a:rPr lang="en-US" dirty="0"/>
              <a:t> via </a:t>
            </a:r>
            <a:r>
              <a:rPr lang="en-US" dirty="0" err="1"/>
              <a:t>Funka</a:t>
            </a:r>
            <a:r>
              <a:rPr lang="en-US" dirty="0"/>
              <a:t>:</a:t>
            </a:r>
            <a:br>
              <a:rPr lang="en-US" dirty="0"/>
            </a:br>
            <a:r>
              <a:rPr lang="en-US" dirty="0">
                <a:hlinkClick r:id="rId3"/>
              </a:rPr>
              <a:t>https://www.kth.se/student/studentliv/funktionsnedsattning</a:t>
            </a:r>
            <a:br>
              <a:rPr lang="en-US" dirty="0">
                <a:hlinkClick r:id="rId3"/>
              </a:rPr>
            </a:br>
            <a:r>
              <a:rPr lang="en-US" dirty="0" err="1"/>
              <a:t>Informera</a:t>
            </a:r>
            <a:r>
              <a:rPr lang="en-US" dirty="0"/>
              <a:t> </a:t>
            </a:r>
            <a:r>
              <a:rPr lang="en-US" dirty="0" err="1"/>
              <a:t>dessutom</a:t>
            </a:r>
            <a:r>
              <a:rPr lang="en-US" dirty="0"/>
              <a:t> </a:t>
            </a:r>
            <a:r>
              <a:rPr lang="en-US" dirty="0" err="1"/>
              <a:t>kursledaren</a:t>
            </a:r>
            <a:r>
              <a:rPr lang="en-US" dirty="0"/>
              <a:t> om du </a:t>
            </a:r>
            <a:r>
              <a:rPr lang="en-US" dirty="0" err="1"/>
              <a:t>har</a:t>
            </a:r>
            <a:r>
              <a:rPr lang="en-US" dirty="0"/>
              <a:t> </a:t>
            </a:r>
            <a:r>
              <a:rPr lang="en-US" dirty="0" err="1"/>
              <a:t>särskilda</a:t>
            </a:r>
            <a:r>
              <a:rPr lang="en-US" dirty="0"/>
              <a:t> </a:t>
            </a:r>
            <a:r>
              <a:rPr lang="en-US" dirty="0" err="1"/>
              <a:t>behov</a:t>
            </a:r>
            <a:r>
              <a:rPr lang="en-US" dirty="0"/>
              <a:t>. Visa </a:t>
            </a:r>
            <a:r>
              <a:rPr lang="en-US" dirty="0" err="1"/>
              <a:t>då</a:t>
            </a:r>
            <a:r>
              <a:rPr lang="en-US" dirty="0"/>
              <a:t> </a:t>
            </a:r>
            <a:r>
              <a:rPr lang="en-US" dirty="0" err="1"/>
              <a:t>upp</a:t>
            </a:r>
            <a:r>
              <a:rPr lang="en-US" dirty="0"/>
              <a:t> </a:t>
            </a:r>
            <a:r>
              <a:rPr lang="en-US" dirty="0" err="1"/>
              <a:t>intyg</a:t>
            </a:r>
            <a:r>
              <a:rPr lang="en-US" dirty="0"/>
              <a:t> </a:t>
            </a:r>
            <a:r>
              <a:rPr lang="en-US" dirty="0" err="1"/>
              <a:t>från</a:t>
            </a:r>
            <a:r>
              <a:rPr lang="en-US" dirty="0"/>
              <a:t> </a:t>
            </a:r>
            <a:r>
              <a:rPr lang="en-US" dirty="0" err="1"/>
              <a:t>Funka</a:t>
            </a:r>
            <a:r>
              <a:rPr lang="en-US" dirty="0"/>
              <a:t>.</a:t>
            </a:r>
          </a:p>
          <a:p>
            <a:endParaRPr lang="en-US" dirty="0"/>
          </a:p>
        </p:txBody>
      </p:sp>
    </p:spTree>
    <p:extLst>
      <p:ext uri="{BB962C8B-B14F-4D97-AF65-F5344CB8AC3E}">
        <p14:creationId xmlns:p14="http://schemas.microsoft.com/office/powerpoint/2010/main" val="15818930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0" y="0"/>
            <a:ext cx="8991600" cy="1143000"/>
          </a:xfrm>
        </p:spPr>
        <p:txBody>
          <a:bodyPr/>
          <a:lstStyle/>
          <a:p>
            <a:r>
              <a:rPr lang="en-US"/>
              <a:t>Stock Market Crash?!</a:t>
            </a:r>
          </a:p>
        </p:txBody>
      </p:sp>
      <p:sp>
        <p:nvSpPr>
          <p:cNvPr id="230403" name="Line 3"/>
          <p:cNvSpPr>
            <a:spLocks noChangeShapeType="1"/>
          </p:cNvSpPr>
          <p:nvPr/>
        </p:nvSpPr>
        <p:spPr bwMode="auto">
          <a:xfrm>
            <a:off x="2057400" y="1828800"/>
            <a:ext cx="0" cy="3581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04" name="Line 4"/>
          <p:cNvSpPr>
            <a:spLocks noChangeShapeType="1"/>
          </p:cNvSpPr>
          <p:nvPr/>
        </p:nvSpPr>
        <p:spPr bwMode="auto">
          <a:xfrm>
            <a:off x="2057400" y="5410200"/>
            <a:ext cx="464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05" name="Text Box 5"/>
          <p:cNvSpPr txBox="1">
            <a:spLocks noChangeArrowheads="1"/>
          </p:cNvSpPr>
          <p:nvPr/>
        </p:nvSpPr>
        <p:spPr bwMode="auto">
          <a:xfrm>
            <a:off x="1905000" y="5473700"/>
            <a:ext cx="5010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000">
                <a:latin typeface="Times New Roman" pitchFamily="18" charset="0"/>
              </a:rPr>
              <a:t>1995	1996	1997	1998	1999	2000</a:t>
            </a:r>
          </a:p>
        </p:txBody>
      </p:sp>
      <p:sp>
        <p:nvSpPr>
          <p:cNvPr id="230406" name="Freeform 6"/>
          <p:cNvSpPr>
            <a:spLocks/>
          </p:cNvSpPr>
          <p:nvPr/>
        </p:nvSpPr>
        <p:spPr bwMode="auto">
          <a:xfrm>
            <a:off x="2057400" y="2057400"/>
            <a:ext cx="4572000" cy="3048000"/>
          </a:xfrm>
          <a:custGeom>
            <a:avLst/>
            <a:gdLst>
              <a:gd name="T0" fmla="*/ 0 w 2880"/>
              <a:gd name="T1" fmla="*/ 432 h 1920"/>
              <a:gd name="T2" fmla="*/ 528 w 2880"/>
              <a:gd name="T3" fmla="*/ 240 h 1920"/>
              <a:gd name="T4" fmla="*/ 1104 w 2880"/>
              <a:gd name="T5" fmla="*/ 432 h 1920"/>
              <a:gd name="T6" fmla="*/ 1728 w 2880"/>
              <a:gd name="T7" fmla="*/ 0 h 1920"/>
              <a:gd name="T8" fmla="*/ 2304 w 2880"/>
              <a:gd name="T9" fmla="*/ 144 h 1920"/>
              <a:gd name="T10" fmla="*/ 2880 w 2880"/>
              <a:gd name="T11" fmla="*/ 1920 h 1920"/>
            </a:gdLst>
            <a:ahLst/>
            <a:cxnLst>
              <a:cxn ang="0">
                <a:pos x="T0" y="T1"/>
              </a:cxn>
              <a:cxn ang="0">
                <a:pos x="T2" y="T3"/>
              </a:cxn>
              <a:cxn ang="0">
                <a:pos x="T4" y="T5"/>
              </a:cxn>
              <a:cxn ang="0">
                <a:pos x="T6" y="T7"/>
              </a:cxn>
              <a:cxn ang="0">
                <a:pos x="T8" y="T9"/>
              </a:cxn>
              <a:cxn ang="0">
                <a:pos x="T10" y="T11"/>
              </a:cxn>
            </a:cxnLst>
            <a:rect l="0" t="0" r="r" b="b"/>
            <a:pathLst>
              <a:path w="2880" h="1920">
                <a:moveTo>
                  <a:pt x="0" y="432"/>
                </a:moveTo>
                <a:lnTo>
                  <a:pt x="528" y="240"/>
                </a:lnTo>
                <a:lnTo>
                  <a:pt x="1104" y="432"/>
                </a:lnTo>
                <a:lnTo>
                  <a:pt x="1728" y="0"/>
                </a:lnTo>
                <a:lnTo>
                  <a:pt x="2304" y="144"/>
                </a:lnTo>
                <a:lnTo>
                  <a:pt x="2880" y="1920"/>
                </a:ln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07" name="Oval 7"/>
          <p:cNvSpPr>
            <a:spLocks noChangeArrowheads="1"/>
          </p:cNvSpPr>
          <p:nvPr/>
        </p:nvSpPr>
        <p:spPr bwMode="auto">
          <a:xfrm>
            <a:off x="2025650" y="269875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08" name="Text Box 8"/>
          <p:cNvSpPr txBox="1">
            <a:spLocks noChangeArrowheads="1"/>
          </p:cNvSpPr>
          <p:nvPr/>
        </p:nvSpPr>
        <p:spPr bwMode="auto">
          <a:xfrm>
            <a:off x="1524000" y="1828800"/>
            <a:ext cx="50165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000">
                <a:latin typeface="Times New Roman" pitchFamily="18" charset="0"/>
              </a:rPr>
              <a:t>$9000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8875</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8750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8625</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8500</a:t>
            </a:r>
          </a:p>
        </p:txBody>
      </p:sp>
      <p:sp>
        <p:nvSpPr>
          <p:cNvPr id="230409" name="Text Box 9"/>
          <p:cNvSpPr txBox="1">
            <a:spLocks noChangeArrowheads="1"/>
          </p:cNvSpPr>
          <p:nvPr/>
        </p:nvSpPr>
        <p:spPr bwMode="auto">
          <a:xfrm>
            <a:off x="3489325" y="1462088"/>
            <a:ext cx="920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b="1">
                <a:latin typeface="Times New Roman" pitchFamily="18" charset="0"/>
              </a:rPr>
              <a:t>Market</a:t>
            </a:r>
          </a:p>
        </p:txBody>
      </p:sp>
      <p:sp>
        <p:nvSpPr>
          <p:cNvPr id="230410" name="Oval 10"/>
          <p:cNvSpPr>
            <a:spLocks noChangeArrowheads="1"/>
          </p:cNvSpPr>
          <p:nvPr/>
        </p:nvSpPr>
        <p:spPr bwMode="auto">
          <a:xfrm>
            <a:off x="2863850" y="2414588"/>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11" name="Oval 11"/>
          <p:cNvSpPr>
            <a:spLocks noChangeArrowheads="1"/>
          </p:cNvSpPr>
          <p:nvPr/>
        </p:nvSpPr>
        <p:spPr bwMode="auto">
          <a:xfrm>
            <a:off x="3786188" y="2719388"/>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12" name="Oval 12"/>
          <p:cNvSpPr>
            <a:spLocks noChangeArrowheads="1"/>
          </p:cNvSpPr>
          <p:nvPr/>
        </p:nvSpPr>
        <p:spPr bwMode="auto">
          <a:xfrm>
            <a:off x="4776788" y="2033588"/>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13" name="Oval 13"/>
          <p:cNvSpPr>
            <a:spLocks noChangeArrowheads="1"/>
          </p:cNvSpPr>
          <p:nvPr/>
        </p:nvSpPr>
        <p:spPr bwMode="auto">
          <a:xfrm>
            <a:off x="5683250" y="224155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14" name="Oval 14"/>
          <p:cNvSpPr>
            <a:spLocks noChangeArrowheads="1"/>
          </p:cNvSpPr>
          <p:nvPr/>
        </p:nvSpPr>
        <p:spPr bwMode="auto">
          <a:xfrm>
            <a:off x="6605588" y="510540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t>Showing entire scale</a:t>
            </a:r>
          </a:p>
        </p:txBody>
      </p:sp>
      <p:sp>
        <p:nvSpPr>
          <p:cNvPr id="231427" name="Line 3"/>
          <p:cNvSpPr>
            <a:spLocks noChangeShapeType="1"/>
          </p:cNvSpPr>
          <p:nvPr/>
        </p:nvSpPr>
        <p:spPr bwMode="auto">
          <a:xfrm>
            <a:off x="2133600" y="1828800"/>
            <a:ext cx="0" cy="3581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28" name="Line 4"/>
          <p:cNvSpPr>
            <a:spLocks noChangeShapeType="1"/>
          </p:cNvSpPr>
          <p:nvPr/>
        </p:nvSpPr>
        <p:spPr bwMode="auto">
          <a:xfrm>
            <a:off x="2133600" y="5410200"/>
            <a:ext cx="464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29" name="Freeform 5"/>
          <p:cNvSpPr>
            <a:spLocks/>
          </p:cNvSpPr>
          <p:nvPr/>
        </p:nvSpPr>
        <p:spPr bwMode="auto">
          <a:xfrm>
            <a:off x="2151063" y="2049463"/>
            <a:ext cx="4546600" cy="423862"/>
          </a:xfrm>
          <a:custGeom>
            <a:avLst/>
            <a:gdLst>
              <a:gd name="T0" fmla="*/ 0 w 2864"/>
              <a:gd name="T1" fmla="*/ 107 h 267"/>
              <a:gd name="T2" fmla="*/ 517 w 2864"/>
              <a:gd name="T3" fmla="*/ 64 h 267"/>
              <a:gd name="T4" fmla="*/ 1098 w 2864"/>
              <a:gd name="T5" fmla="*/ 91 h 267"/>
              <a:gd name="T6" fmla="*/ 1717 w 2864"/>
              <a:gd name="T7" fmla="*/ 0 h 267"/>
              <a:gd name="T8" fmla="*/ 2309 w 2864"/>
              <a:gd name="T9" fmla="*/ 32 h 267"/>
              <a:gd name="T10" fmla="*/ 2864 w 2864"/>
              <a:gd name="T11" fmla="*/ 267 h 267"/>
            </a:gdLst>
            <a:ahLst/>
            <a:cxnLst>
              <a:cxn ang="0">
                <a:pos x="T0" y="T1"/>
              </a:cxn>
              <a:cxn ang="0">
                <a:pos x="T2" y="T3"/>
              </a:cxn>
              <a:cxn ang="0">
                <a:pos x="T4" y="T5"/>
              </a:cxn>
              <a:cxn ang="0">
                <a:pos x="T6" y="T7"/>
              </a:cxn>
              <a:cxn ang="0">
                <a:pos x="T8" y="T9"/>
              </a:cxn>
              <a:cxn ang="0">
                <a:pos x="T10" y="T11"/>
              </a:cxn>
            </a:cxnLst>
            <a:rect l="0" t="0" r="r" b="b"/>
            <a:pathLst>
              <a:path w="2864" h="267">
                <a:moveTo>
                  <a:pt x="0" y="107"/>
                </a:moveTo>
                <a:lnTo>
                  <a:pt x="517" y="64"/>
                </a:lnTo>
                <a:lnTo>
                  <a:pt x="1098" y="91"/>
                </a:lnTo>
                <a:lnTo>
                  <a:pt x="1717" y="0"/>
                </a:lnTo>
                <a:lnTo>
                  <a:pt x="2309" y="32"/>
                </a:lnTo>
                <a:lnTo>
                  <a:pt x="2864" y="267"/>
                </a:ln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30" name="Oval 6"/>
          <p:cNvSpPr>
            <a:spLocks noChangeArrowheads="1"/>
          </p:cNvSpPr>
          <p:nvPr/>
        </p:nvSpPr>
        <p:spPr bwMode="auto">
          <a:xfrm>
            <a:off x="2101850" y="2182813"/>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1" name="Text Box 7"/>
          <p:cNvSpPr txBox="1">
            <a:spLocks noChangeArrowheads="1"/>
          </p:cNvSpPr>
          <p:nvPr/>
        </p:nvSpPr>
        <p:spPr bwMode="auto">
          <a:xfrm>
            <a:off x="1536700" y="1828800"/>
            <a:ext cx="5969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000">
                <a:latin typeface="Times New Roman" pitchFamily="18" charset="0"/>
              </a:rPr>
              <a:t>$10,000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7500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5000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2500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0</a:t>
            </a:r>
          </a:p>
        </p:txBody>
      </p:sp>
      <p:sp>
        <p:nvSpPr>
          <p:cNvPr id="231432" name="Text Box 8"/>
          <p:cNvSpPr txBox="1">
            <a:spLocks noChangeArrowheads="1"/>
          </p:cNvSpPr>
          <p:nvPr/>
        </p:nvSpPr>
        <p:spPr bwMode="auto">
          <a:xfrm>
            <a:off x="3565525" y="1462088"/>
            <a:ext cx="920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b="1">
                <a:latin typeface="Times New Roman" pitchFamily="18" charset="0"/>
              </a:rPr>
              <a:t>Market</a:t>
            </a:r>
          </a:p>
        </p:txBody>
      </p:sp>
      <p:sp>
        <p:nvSpPr>
          <p:cNvPr id="231433" name="Oval 9"/>
          <p:cNvSpPr>
            <a:spLocks noChangeArrowheads="1"/>
          </p:cNvSpPr>
          <p:nvPr/>
        </p:nvSpPr>
        <p:spPr bwMode="auto">
          <a:xfrm>
            <a:off x="2940050" y="2106613"/>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4" name="Oval 10"/>
          <p:cNvSpPr>
            <a:spLocks noChangeArrowheads="1"/>
          </p:cNvSpPr>
          <p:nvPr/>
        </p:nvSpPr>
        <p:spPr bwMode="auto">
          <a:xfrm>
            <a:off x="3862388" y="215900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5" name="Oval 11"/>
          <p:cNvSpPr>
            <a:spLocks noChangeArrowheads="1"/>
          </p:cNvSpPr>
          <p:nvPr/>
        </p:nvSpPr>
        <p:spPr bwMode="auto">
          <a:xfrm>
            <a:off x="4852988" y="200660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6" name="Oval 12"/>
          <p:cNvSpPr>
            <a:spLocks noChangeArrowheads="1"/>
          </p:cNvSpPr>
          <p:nvPr/>
        </p:nvSpPr>
        <p:spPr bwMode="auto">
          <a:xfrm>
            <a:off x="5759450" y="2066925"/>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7" name="Oval 13"/>
          <p:cNvSpPr>
            <a:spLocks noChangeArrowheads="1"/>
          </p:cNvSpPr>
          <p:nvPr/>
        </p:nvSpPr>
        <p:spPr bwMode="auto">
          <a:xfrm>
            <a:off x="6681788" y="2439988"/>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8" name="Text Box 14"/>
          <p:cNvSpPr txBox="1">
            <a:spLocks noChangeArrowheads="1"/>
          </p:cNvSpPr>
          <p:nvPr/>
        </p:nvSpPr>
        <p:spPr bwMode="auto">
          <a:xfrm>
            <a:off x="1981200" y="5473700"/>
            <a:ext cx="5010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000">
                <a:latin typeface="Times New Roman" pitchFamily="18" charset="0"/>
              </a:rPr>
              <a:t>1995	1996	1997	1998	1999	2000</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t>Shown in context</a:t>
            </a:r>
          </a:p>
        </p:txBody>
      </p:sp>
      <p:sp>
        <p:nvSpPr>
          <p:cNvPr id="232451" name="Line 3"/>
          <p:cNvSpPr>
            <a:spLocks noChangeShapeType="1"/>
          </p:cNvSpPr>
          <p:nvPr/>
        </p:nvSpPr>
        <p:spPr bwMode="auto">
          <a:xfrm>
            <a:off x="2133600" y="1828800"/>
            <a:ext cx="0" cy="3581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52" name="Line 4"/>
          <p:cNvSpPr>
            <a:spLocks noChangeShapeType="1"/>
          </p:cNvSpPr>
          <p:nvPr/>
        </p:nvSpPr>
        <p:spPr bwMode="auto">
          <a:xfrm>
            <a:off x="2133600" y="5410200"/>
            <a:ext cx="464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53" name="Text Box 5"/>
          <p:cNvSpPr txBox="1">
            <a:spLocks noChangeArrowheads="1"/>
          </p:cNvSpPr>
          <p:nvPr/>
        </p:nvSpPr>
        <p:spPr bwMode="auto">
          <a:xfrm>
            <a:off x="1981200" y="5473700"/>
            <a:ext cx="5010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000">
                <a:latin typeface="Times New Roman" pitchFamily="18" charset="0"/>
              </a:rPr>
              <a:t>1950	1960	1970	1980	1990	2000</a:t>
            </a:r>
          </a:p>
        </p:txBody>
      </p:sp>
      <p:sp>
        <p:nvSpPr>
          <p:cNvPr id="232454" name="Freeform 6"/>
          <p:cNvSpPr>
            <a:spLocks/>
          </p:cNvSpPr>
          <p:nvPr/>
        </p:nvSpPr>
        <p:spPr bwMode="auto">
          <a:xfrm>
            <a:off x="6248400" y="2049463"/>
            <a:ext cx="449263" cy="330200"/>
          </a:xfrm>
          <a:custGeom>
            <a:avLst/>
            <a:gdLst>
              <a:gd name="T0" fmla="*/ 0 w 283"/>
              <a:gd name="T1" fmla="*/ 107 h 208"/>
              <a:gd name="T2" fmla="*/ 51 w 283"/>
              <a:gd name="T3" fmla="*/ 64 h 208"/>
              <a:gd name="T4" fmla="*/ 108 w 283"/>
              <a:gd name="T5" fmla="*/ 91 h 208"/>
              <a:gd name="T6" fmla="*/ 170 w 283"/>
              <a:gd name="T7" fmla="*/ 0 h 208"/>
              <a:gd name="T8" fmla="*/ 228 w 283"/>
              <a:gd name="T9" fmla="*/ 32 h 208"/>
              <a:gd name="T10" fmla="*/ 283 w 283"/>
              <a:gd name="T11" fmla="*/ 208 h 208"/>
            </a:gdLst>
            <a:ahLst/>
            <a:cxnLst>
              <a:cxn ang="0">
                <a:pos x="T0" y="T1"/>
              </a:cxn>
              <a:cxn ang="0">
                <a:pos x="T2" y="T3"/>
              </a:cxn>
              <a:cxn ang="0">
                <a:pos x="T4" y="T5"/>
              </a:cxn>
              <a:cxn ang="0">
                <a:pos x="T6" y="T7"/>
              </a:cxn>
              <a:cxn ang="0">
                <a:pos x="T8" y="T9"/>
              </a:cxn>
              <a:cxn ang="0">
                <a:pos x="T10" y="T11"/>
              </a:cxn>
            </a:cxnLst>
            <a:rect l="0" t="0" r="r" b="b"/>
            <a:pathLst>
              <a:path w="283" h="208">
                <a:moveTo>
                  <a:pt x="0" y="107"/>
                </a:moveTo>
                <a:lnTo>
                  <a:pt x="51" y="64"/>
                </a:lnTo>
                <a:lnTo>
                  <a:pt x="108" y="91"/>
                </a:lnTo>
                <a:lnTo>
                  <a:pt x="170" y="0"/>
                </a:lnTo>
                <a:lnTo>
                  <a:pt x="228" y="32"/>
                </a:lnTo>
                <a:lnTo>
                  <a:pt x="283" y="208"/>
                </a:ln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55" name="Text Box 7"/>
          <p:cNvSpPr txBox="1">
            <a:spLocks noChangeArrowheads="1"/>
          </p:cNvSpPr>
          <p:nvPr/>
        </p:nvSpPr>
        <p:spPr bwMode="auto">
          <a:xfrm>
            <a:off x="1536700" y="1828800"/>
            <a:ext cx="5969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000">
                <a:latin typeface="Times New Roman" pitchFamily="18" charset="0"/>
              </a:rPr>
              <a:t>$10,000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7500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5000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2500</a:t>
            </a: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endParaRPr lang="en-US" sz="1000">
              <a:latin typeface="Times New Roman" pitchFamily="18" charset="0"/>
            </a:endParaRPr>
          </a:p>
          <a:p>
            <a:pPr algn="r"/>
            <a:r>
              <a:rPr lang="en-US" sz="1000">
                <a:latin typeface="Times New Roman" pitchFamily="18" charset="0"/>
              </a:rPr>
              <a:t>0</a:t>
            </a:r>
          </a:p>
        </p:txBody>
      </p:sp>
      <p:sp>
        <p:nvSpPr>
          <p:cNvPr id="232456" name="Text Box 8"/>
          <p:cNvSpPr txBox="1">
            <a:spLocks noChangeArrowheads="1"/>
          </p:cNvSpPr>
          <p:nvPr/>
        </p:nvSpPr>
        <p:spPr bwMode="auto">
          <a:xfrm>
            <a:off x="3565525" y="1462088"/>
            <a:ext cx="920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b="1">
                <a:latin typeface="Times New Roman" pitchFamily="18" charset="0"/>
              </a:rPr>
              <a:t>Market</a:t>
            </a:r>
          </a:p>
        </p:txBody>
      </p:sp>
      <p:sp>
        <p:nvSpPr>
          <p:cNvPr id="232457" name="Freeform 9"/>
          <p:cNvSpPr>
            <a:spLocks/>
          </p:cNvSpPr>
          <p:nvPr/>
        </p:nvSpPr>
        <p:spPr bwMode="auto">
          <a:xfrm>
            <a:off x="2133600" y="2057400"/>
            <a:ext cx="4114800" cy="3048000"/>
          </a:xfrm>
          <a:custGeom>
            <a:avLst/>
            <a:gdLst>
              <a:gd name="T0" fmla="*/ 0 w 2592"/>
              <a:gd name="T1" fmla="*/ 1920 h 1920"/>
              <a:gd name="T2" fmla="*/ 48 w 2592"/>
              <a:gd name="T3" fmla="*/ 1872 h 1920"/>
              <a:gd name="T4" fmla="*/ 96 w 2592"/>
              <a:gd name="T5" fmla="*/ 1920 h 1920"/>
              <a:gd name="T6" fmla="*/ 144 w 2592"/>
              <a:gd name="T7" fmla="*/ 1824 h 1920"/>
              <a:gd name="T8" fmla="*/ 192 w 2592"/>
              <a:gd name="T9" fmla="*/ 1872 h 1920"/>
              <a:gd name="T10" fmla="*/ 240 w 2592"/>
              <a:gd name="T11" fmla="*/ 1824 h 1920"/>
              <a:gd name="T12" fmla="*/ 288 w 2592"/>
              <a:gd name="T13" fmla="*/ 1872 h 1920"/>
              <a:gd name="T14" fmla="*/ 384 w 2592"/>
              <a:gd name="T15" fmla="*/ 1680 h 1920"/>
              <a:gd name="T16" fmla="*/ 432 w 2592"/>
              <a:gd name="T17" fmla="*/ 1728 h 1920"/>
              <a:gd name="T18" fmla="*/ 480 w 2592"/>
              <a:gd name="T19" fmla="*/ 1680 h 1920"/>
              <a:gd name="T20" fmla="*/ 528 w 2592"/>
              <a:gd name="T21" fmla="*/ 1584 h 1920"/>
              <a:gd name="T22" fmla="*/ 576 w 2592"/>
              <a:gd name="T23" fmla="*/ 1584 h 1920"/>
              <a:gd name="T24" fmla="*/ 629 w 2592"/>
              <a:gd name="T25" fmla="*/ 1301 h 1920"/>
              <a:gd name="T26" fmla="*/ 720 w 2592"/>
              <a:gd name="T27" fmla="*/ 1632 h 1920"/>
              <a:gd name="T28" fmla="*/ 816 w 2592"/>
              <a:gd name="T29" fmla="*/ 1680 h 1920"/>
              <a:gd name="T30" fmla="*/ 864 w 2592"/>
              <a:gd name="T31" fmla="*/ 1632 h 1920"/>
              <a:gd name="T32" fmla="*/ 912 w 2592"/>
              <a:gd name="T33" fmla="*/ 1536 h 1920"/>
              <a:gd name="T34" fmla="*/ 1008 w 2592"/>
              <a:gd name="T35" fmla="*/ 1632 h 1920"/>
              <a:gd name="T36" fmla="*/ 1056 w 2592"/>
              <a:gd name="T37" fmla="*/ 1632 h 1920"/>
              <a:gd name="T38" fmla="*/ 1104 w 2592"/>
              <a:gd name="T39" fmla="*/ 1488 h 1920"/>
              <a:gd name="T40" fmla="*/ 1152 w 2592"/>
              <a:gd name="T41" fmla="*/ 1536 h 1920"/>
              <a:gd name="T42" fmla="*/ 1296 w 2592"/>
              <a:gd name="T43" fmla="*/ 1104 h 1920"/>
              <a:gd name="T44" fmla="*/ 1360 w 2592"/>
              <a:gd name="T45" fmla="*/ 1333 h 1920"/>
              <a:gd name="T46" fmla="*/ 1440 w 2592"/>
              <a:gd name="T47" fmla="*/ 816 h 1920"/>
              <a:gd name="T48" fmla="*/ 1536 w 2592"/>
              <a:gd name="T49" fmla="*/ 672 h 1920"/>
              <a:gd name="T50" fmla="*/ 1584 w 2592"/>
              <a:gd name="T51" fmla="*/ 480 h 1920"/>
              <a:gd name="T52" fmla="*/ 1632 w 2592"/>
              <a:gd name="T53" fmla="*/ 624 h 1920"/>
              <a:gd name="T54" fmla="*/ 1691 w 2592"/>
              <a:gd name="T55" fmla="*/ 341 h 1920"/>
              <a:gd name="T56" fmla="*/ 1824 w 2592"/>
              <a:gd name="T57" fmla="*/ 1008 h 1920"/>
              <a:gd name="T58" fmla="*/ 1872 w 2592"/>
              <a:gd name="T59" fmla="*/ 816 h 1920"/>
              <a:gd name="T60" fmla="*/ 1920 w 2592"/>
              <a:gd name="T61" fmla="*/ 960 h 1920"/>
              <a:gd name="T62" fmla="*/ 2016 w 2592"/>
              <a:gd name="T63" fmla="*/ 1104 h 1920"/>
              <a:gd name="T64" fmla="*/ 2064 w 2592"/>
              <a:gd name="T65" fmla="*/ 576 h 1920"/>
              <a:gd name="T66" fmla="*/ 2149 w 2592"/>
              <a:gd name="T67" fmla="*/ 683 h 1920"/>
              <a:gd name="T68" fmla="*/ 2208 w 2592"/>
              <a:gd name="T69" fmla="*/ 288 h 1920"/>
              <a:gd name="T70" fmla="*/ 2304 w 2592"/>
              <a:gd name="T71" fmla="*/ 480 h 1920"/>
              <a:gd name="T72" fmla="*/ 2352 w 2592"/>
              <a:gd name="T73" fmla="*/ 288 h 1920"/>
              <a:gd name="T74" fmla="*/ 2400 w 2592"/>
              <a:gd name="T75" fmla="*/ 48 h 1920"/>
              <a:gd name="T76" fmla="*/ 2453 w 2592"/>
              <a:gd name="T77" fmla="*/ 208 h 1920"/>
              <a:gd name="T78" fmla="*/ 2496 w 2592"/>
              <a:gd name="T79" fmla="*/ 0 h 1920"/>
              <a:gd name="T80" fmla="*/ 2549 w 2592"/>
              <a:gd name="T81" fmla="*/ 37 h 1920"/>
              <a:gd name="T82" fmla="*/ 2592 w 2592"/>
              <a:gd name="T83" fmla="*/ 9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2" h="1920">
                <a:moveTo>
                  <a:pt x="0" y="1920"/>
                </a:moveTo>
                <a:lnTo>
                  <a:pt x="48" y="1872"/>
                </a:lnTo>
                <a:lnTo>
                  <a:pt x="96" y="1920"/>
                </a:lnTo>
                <a:lnTo>
                  <a:pt x="144" y="1824"/>
                </a:lnTo>
                <a:lnTo>
                  <a:pt x="192" y="1872"/>
                </a:lnTo>
                <a:lnTo>
                  <a:pt x="240" y="1824"/>
                </a:lnTo>
                <a:lnTo>
                  <a:pt x="288" y="1872"/>
                </a:lnTo>
                <a:lnTo>
                  <a:pt x="384" y="1680"/>
                </a:lnTo>
                <a:lnTo>
                  <a:pt x="432" y="1728"/>
                </a:lnTo>
                <a:lnTo>
                  <a:pt x="480" y="1680"/>
                </a:lnTo>
                <a:lnTo>
                  <a:pt x="528" y="1584"/>
                </a:lnTo>
                <a:lnTo>
                  <a:pt x="576" y="1584"/>
                </a:lnTo>
                <a:lnTo>
                  <a:pt x="629" y="1301"/>
                </a:lnTo>
                <a:lnTo>
                  <a:pt x="720" y="1632"/>
                </a:lnTo>
                <a:lnTo>
                  <a:pt x="816" y="1680"/>
                </a:lnTo>
                <a:lnTo>
                  <a:pt x="864" y="1632"/>
                </a:lnTo>
                <a:lnTo>
                  <a:pt x="912" y="1536"/>
                </a:lnTo>
                <a:lnTo>
                  <a:pt x="1008" y="1632"/>
                </a:lnTo>
                <a:lnTo>
                  <a:pt x="1056" y="1632"/>
                </a:lnTo>
                <a:lnTo>
                  <a:pt x="1104" y="1488"/>
                </a:lnTo>
                <a:lnTo>
                  <a:pt x="1152" y="1536"/>
                </a:lnTo>
                <a:lnTo>
                  <a:pt x="1296" y="1104"/>
                </a:lnTo>
                <a:lnTo>
                  <a:pt x="1360" y="1333"/>
                </a:lnTo>
                <a:lnTo>
                  <a:pt x="1440" y="816"/>
                </a:lnTo>
                <a:lnTo>
                  <a:pt x="1536" y="672"/>
                </a:lnTo>
                <a:lnTo>
                  <a:pt x="1584" y="480"/>
                </a:lnTo>
                <a:lnTo>
                  <a:pt x="1632" y="624"/>
                </a:lnTo>
                <a:lnTo>
                  <a:pt x="1691" y="341"/>
                </a:lnTo>
                <a:lnTo>
                  <a:pt x="1824" y="1008"/>
                </a:lnTo>
                <a:lnTo>
                  <a:pt x="1872" y="816"/>
                </a:lnTo>
                <a:lnTo>
                  <a:pt x="1920" y="960"/>
                </a:lnTo>
                <a:lnTo>
                  <a:pt x="2016" y="1104"/>
                </a:lnTo>
                <a:lnTo>
                  <a:pt x="2064" y="576"/>
                </a:lnTo>
                <a:lnTo>
                  <a:pt x="2149" y="683"/>
                </a:lnTo>
                <a:lnTo>
                  <a:pt x="2208" y="288"/>
                </a:lnTo>
                <a:lnTo>
                  <a:pt x="2304" y="480"/>
                </a:lnTo>
                <a:lnTo>
                  <a:pt x="2352" y="288"/>
                </a:lnTo>
                <a:lnTo>
                  <a:pt x="2400" y="48"/>
                </a:lnTo>
                <a:lnTo>
                  <a:pt x="2453" y="208"/>
                </a:lnTo>
                <a:lnTo>
                  <a:pt x="2496" y="0"/>
                </a:lnTo>
                <a:lnTo>
                  <a:pt x="2549" y="37"/>
                </a:lnTo>
                <a:lnTo>
                  <a:pt x="2592" y="96"/>
                </a:ln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58" name="Rectangle 10"/>
          <p:cNvSpPr>
            <a:spLocks noChangeArrowheads="1"/>
          </p:cNvSpPr>
          <p:nvPr/>
        </p:nvSpPr>
        <p:spPr bwMode="auto">
          <a:xfrm>
            <a:off x="6248400" y="1981200"/>
            <a:ext cx="457200" cy="4572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Tufte’s Rule</a:t>
            </a:r>
          </a:p>
        </p:txBody>
      </p:sp>
      <p:sp>
        <p:nvSpPr>
          <p:cNvPr id="237571" name="Rectangle 3"/>
          <p:cNvSpPr>
            <a:spLocks noGrp="1" noChangeArrowheads="1"/>
          </p:cNvSpPr>
          <p:nvPr>
            <p:ph type="body" idx="1"/>
          </p:nvPr>
        </p:nvSpPr>
        <p:spPr/>
        <p:txBody>
          <a:bodyPr/>
          <a:lstStyle/>
          <a:p>
            <a:r>
              <a:rPr lang="en-US"/>
              <a:t>Visual attribute value should be directly proportional to data attribute value</a:t>
            </a:r>
          </a:p>
          <a:p>
            <a:endParaRPr lang="en-US"/>
          </a:p>
          <a:p>
            <a:endParaRPr lang="en-US"/>
          </a:p>
          <a:p>
            <a:r>
              <a:rPr lang="en-US"/>
              <a:t>Lie factor = (visual effect) / (data effect)</a:t>
            </a:r>
          </a:p>
          <a:p>
            <a:r>
              <a:rPr lang="en-US"/>
              <a:t>truth = 1.0</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t>Company financial status</a:t>
            </a:r>
          </a:p>
        </p:txBody>
      </p:sp>
      <p:graphicFrame>
        <p:nvGraphicFramePr>
          <p:cNvPr id="238595" name="Object 3"/>
          <p:cNvGraphicFramePr>
            <a:graphicFrameLocks noChangeAspect="1"/>
          </p:cNvGraphicFramePr>
          <p:nvPr/>
        </p:nvGraphicFramePr>
        <p:xfrm>
          <a:off x="685800" y="1858963"/>
          <a:ext cx="7772400" cy="4770437"/>
        </p:xfrm>
        <a:graphic>
          <a:graphicData uri="http://schemas.openxmlformats.org/presentationml/2006/ole">
            <mc:AlternateContent xmlns:mc="http://schemas.openxmlformats.org/markup-compatibility/2006">
              <mc:Choice xmlns:v="urn:schemas-microsoft-com:vml" Requires="v">
                <p:oleObj spid="_x0000_s238730" name="Photo Editor Photo" r:id="rId3" imgW="9764488" imgH="4704762" progId="MSPhotoEd.3">
                  <p:embed/>
                </p:oleObj>
              </mc:Choice>
              <mc:Fallback>
                <p:oleObj name="Photo Editor Photo" r:id="rId3" imgW="9764488" imgH="4704762"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t="9064" r="31897" b="4198"/>
                      <a:stretch>
                        <a:fillRect/>
                      </a:stretch>
                    </p:blipFill>
                    <p:spPr bwMode="auto">
                      <a:xfrm>
                        <a:off x="685800" y="1858963"/>
                        <a:ext cx="7772400" cy="477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t>Changing Scale</a:t>
            </a:r>
          </a:p>
        </p:txBody>
      </p:sp>
      <p:pic>
        <p:nvPicPr>
          <p:cNvPr id="240643" name="Picture 3" descr="TUFTE_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0"/>
            <a:ext cx="7818438" cy="4378325"/>
          </a:xfrm>
          <a:prstGeom prst="rect">
            <a:avLst/>
          </a:prstGeom>
          <a:noFill/>
          <a:extLst>
            <a:ext uri="{909E8E84-426E-40DD-AFC4-6F175D3DCCD1}">
              <a14:hiddenFill xmlns:a14="http://schemas.microsoft.com/office/drawing/2010/main">
                <a:solidFill>
                  <a:srgbClr val="FFFFFF"/>
                </a:solidFill>
              </a14:hiddenFill>
            </a:ext>
          </a:extLst>
        </p:spPr>
      </p:pic>
      <p:sp>
        <p:nvSpPr>
          <p:cNvPr id="240644" name="Line 4"/>
          <p:cNvSpPr>
            <a:spLocks noChangeShapeType="1"/>
          </p:cNvSpPr>
          <p:nvPr/>
        </p:nvSpPr>
        <p:spPr bwMode="auto">
          <a:xfrm>
            <a:off x="5257800" y="3352800"/>
            <a:ext cx="0" cy="30480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45" name="Line 5"/>
          <p:cNvSpPr>
            <a:spLocks noChangeShapeType="1"/>
          </p:cNvSpPr>
          <p:nvPr/>
        </p:nvSpPr>
        <p:spPr bwMode="auto">
          <a:xfrm>
            <a:off x="5181600" y="3657600"/>
            <a:ext cx="0" cy="243840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46" name="Line 6"/>
          <p:cNvSpPr>
            <a:spLocks noChangeShapeType="1"/>
          </p:cNvSpPr>
          <p:nvPr/>
        </p:nvSpPr>
        <p:spPr bwMode="auto">
          <a:xfrm>
            <a:off x="5943600" y="3557588"/>
            <a:ext cx="0" cy="100012"/>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47" name="Text Box 7"/>
          <p:cNvSpPr txBox="1">
            <a:spLocks noChangeArrowheads="1"/>
          </p:cNvSpPr>
          <p:nvPr/>
        </p:nvSpPr>
        <p:spPr bwMode="auto">
          <a:xfrm>
            <a:off x="5241925" y="43846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400" b="1">
                <a:solidFill>
                  <a:schemeClr val="accent2"/>
                </a:solidFill>
                <a:latin typeface="Times New Roman" pitchFamily="18" charset="0"/>
              </a:rPr>
              <a:t>13</a:t>
            </a:r>
          </a:p>
        </p:txBody>
      </p:sp>
      <p:sp>
        <p:nvSpPr>
          <p:cNvPr id="240648" name="Text Box 8"/>
          <p:cNvSpPr txBox="1">
            <a:spLocks noChangeArrowheads="1"/>
          </p:cNvSpPr>
          <p:nvPr/>
        </p:nvSpPr>
        <p:spPr bwMode="auto">
          <a:xfrm>
            <a:off x="5257800" y="3276600"/>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400" b="1" dirty="0">
                <a:solidFill>
                  <a:schemeClr val="accent2"/>
                </a:solidFill>
                <a:latin typeface="Times New Roman" pitchFamily="18" charset="0"/>
              </a:rPr>
              <a:t>0.5?</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685800" y="228600"/>
            <a:ext cx="3048000" cy="1828800"/>
          </a:xfrm>
        </p:spPr>
        <p:txBody>
          <a:bodyPr/>
          <a:lstStyle/>
          <a:p>
            <a:r>
              <a:rPr lang="en-US"/>
              <a:t>Changing</a:t>
            </a:r>
            <a:br>
              <a:rPr lang="en-US"/>
            </a:br>
            <a:r>
              <a:rPr lang="en-US"/>
              <a:t>Scale</a:t>
            </a:r>
          </a:p>
        </p:txBody>
      </p:sp>
      <p:pic>
        <p:nvPicPr>
          <p:cNvPr id="241667" name="Picture 3" descr="change-sc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762000"/>
            <a:ext cx="5124450" cy="5800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a:t>…with linear time scale</a:t>
            </a:r>
          </a:p>
        </p:txBody>
      </p:sp>
      <p:pic>
        <p:nvPicPr>
          <p:cNvPr id="242691" name="Picture 3" descr="doctor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6324600" cy="5411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a:t>Size Encoding</a:t>
            </a:r>
          </a:p>
        </p:txBody>
      </p:sp>
      <p:pic>
        <p:nvPicPr>
          <p:cNvPr id="246787" name="Picture 3" descr="TUFTE_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80010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46788" name="Rectangle 4"/>
          <p:cNvSpPr>
            <a:spLocks noChangeArrowheads="1"/>
          </p:cNvSpPr>
          <p:nvPr/>
        </p:nvSpPr>
        <p:spPr bwMode="auto">
          <a:xfrm>
            <a:off x="2895600" y="2438400"/>
            <a:ext cx="14478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789" name="Rectangle 5"/>
          <p:cNvSpPr>
            <a:spLocks noChangeArrowheads="1"/>
          </p:cNvSpPr>
          <p:nvPr/>
        </p:nvSpPr>
        <p:spPr bwMode="auto">
          <a:xfrm>
            <a:off x="1219200" y="2438400"/>
            <a:ext cx="3810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790" name="Rectangle 6"/>
          <p:cNvSpPr>
            <a:spLocks noChangeArrowheads="1"/>
          </p:cNvSpPr>
          <p:nvPr/>
        </p:nvSpPr>
        <p:spPr bwMode="auto">
          <a:xfrm>
            <a:off x="1219200" y="6096000"/>
            <a:ext cx="16002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791" name="Rectangle 7"/>
          <p:cNvSpPr>
            <a:spLocks noChangeArrowheads="1"/>
          </p:cNvSpPr>
          <p:nvPr/>
        </p:nvSpPr>
        <p:spPr bwMode="auto">
          <a:xfrm>
            <a:off x="2819400" y="5257800"/>
            <a:ext cx="6858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792" name="Rectangle 8"/>
          <p:cNvSpPr>
            <a:spLocks noChangeArrowheads="1"/>
          </p:cNvSpPr>
          <p:nvPr/>
        </p:nvSpPr>
        <p:spPr bwMode="auto">
          <a:xfrm>
            <a:off x="3733800" y="4953000"/>
            <a:ext cx="6096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t>Size Encoding: height or area?</a:t>
            </a:r>
          </a:p>
        </p:txBody>
      </p:sp>
      <p:pic>
        <p:nvPicPr>
          <p:cNvPr id="247811" name="Picture 3" descr="TUFTE_DO"/>
          <p:cNvPicPr>
            <a:picLocks noChangeAspect="1" noChangeArrowheads="1"/>
          </p:cNvPicPr>
          <p:nvPr/>
        </p:nvPicPr>
        <p:blipFill>
          <a:blip r:embed="rId3">
            <a:extLst>
              <a:ext uri="{28A0092B-C50C-407E-A947-70E740481C1C}">
                <a14:useLocalDpi xmlns:a14="http://schemas.microsoft.com/office/drawing/2010/main" val="0"/>
              </a:ext>
            </a:extLst>
          </a:blip>
          <a:srcRect l="5208" t="19746" r="75000" b="10381"/>
          <a:stretch>
            <a:fillRect/>
          </a:stretch>
        </p:blipFill>
        <p:spPr bwMode="auto">
          <a:xfrm>
            <a:off x="2438400" y="1752600"/>
            <a:ext cx="1447800" cy="350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7812" name="Object 4"/>
          <p:cNvGraphicFramePr>
            <a:graphicFrameLocks noChangeAspect="1"/>
          </p:cNvGraphicFramePr>
          <p:nvPr/>
        </p:nvGraphicFramePr>
        <p:xfrm>
          <a:off x="4876800" y="3657600"/>
          <a:ext cx="685800" cy="1600200"/>
        </p:xfrm>
        <a:graphic>
          <a:graphicData uri="http://schemas.openxmlformats.org/presentationml/2006/ole">
            <mc:AlternateContent xmlns:mc="http://schemas.openxmlformats.org/markup-compatibility/2006">
              <mc:Choice xmlns:v="urn:schemas-microsoft-com:vml" Requires="v">
                <p:oleObj spid="_x0000_s248357" name="Photo Editor Photo" r:id="rId4" imgW="542857" imgH="1267002" progId="MSPhotoEd.3">
                  <p:embed/>
                </p:oleObj>
              </mc:Choice>
              <mc:Fallback>
                <p:oleObj name="Photo Editor Photo" r:id="rId4" imgW="542857" imgH="1267002"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657600"/>
                        <a:ext cx="685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13" name="Object 5"/>
          <p:cNvGraphicFramePr>
            <a:graphicFrameLocks noChangeAspect="1"/>
          </p:cNvGraphicFramePr>
          <p:nvPr/>
        </p:nvGraphicFramePr>
        <p:xfrm>
          <a:off x="5562600" y="3657600"/>
          <a:ext cx="685800" cy="1600200"/>
        </p:xfrm>
        <a:graphic>
          <a:graphicData uri="http://schemas.openxmlformats.org/presentationml/2006/ole">
            <mc:AlternateContent xmlns:mc="http://schemas.openxmlformats.org/markup-compatibility/2006">
              <mc:Choice xmlns:v="urn:schemas-microsoft-com:vml" Requires="v">
                <p:oleObj spid="_x0000_s248358" name="Photo Editor Photo" r:id="rId6" imgW="542857" imgH="1267002" progId="MSPhotoEd.3">
                  <p:embed/>
                </p:oleObj>
              </mc:Choice>
              <mc:Fallback>
                <p:oleObj name="Photo Editor Photo" r:id="rId6" imgW="542857" imgH="1267002"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57600"/>
                        <a:ext cx="685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14" name="Object 6"/>
          <p:cNvGraphicFramePr>
            <a:graphicFrameLocks noChangeAspect="1"/>
          </p:cNvGraphicFramePr>
          <p:nvPr/>
        </p:nvGraphicFramePr>
        <p:xfrm>
          <a:off x="5562600" y="2057400"/>
          <a:ext cx="685800" cy="1600200"/>
        </p:xfrm>
        <a:graphic>
          <a:graphicData uri="http://schemas.openxmlformats.org/presentationml/2006/ole">
            <mc:AlternateContent xmlns:mc="http://schemas.openxmlformats.org/markup-compatibility/2006">
              <mc:Choice xmlns:v="urn:schemas-microsoft-com:vml" Requires="v">
                <p:oleObj spid="_x0000_s248359" name="Photo Editor Photo" r:id="rId7" imgW="542857" imgH="1267002" progId="MSPhotoEd.3">
                  <p:embed/>
                </p:oleObj>
              </mc:Choice>
              <mc:Fallback>
                <p:oleObj name="Photo Editor Photo" r:id="rId7" imgW="542857" imgH="1267002" progId="MSPhotoEd.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057400"/>
                        <a:ext cx="685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15" name="Object 7"/>
          <p:cNvGraphicFramePr>
            <a:graphicFrameLocks noChangeAspect="1"/>
          </p:cNvGraphicFramePr>
          <p:nvPr/>
        </p:nvGraphicFramePr>
        <p:xfrm>
          <a:off x="4876800" y="2057400"/>
          <a:ext cx="685800" cy="1600200"/>
        </p:xfrm>
        <a:graphic>
          <a:graphicData uri="http://schemas.openxmlformats.org/presentationml/2006/ole">
            <mc:AlternateContent xmlns:mc="http://schemas.openxmlformats.org/markup-compatibility/2006">
              <mc:Choice xmlns:v="urn:schemas-microsoft-com:vml" Requires="v">
                <p:oleObj spid="_x0000_s248360" name="Photo Editor Photo" r:id="rId8" imgW="542857" imgH="1267002" progId="MSPhotoEd.3">
                  <p:embed/>
                </p:oleObj>
              </mc:Choice>
              <mc:Fallback>
                <p:oleObj name="Photo Editor Photo" r:id="rId8" imgW="542857" imgH="1267002" progId="MSPhotoEd.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057400"/>
                        <a:ext cx="685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16" name="Rectangle 8"/>
          <p:cNvSpPr>
            <a:spLocks noChangeArrowheads="1"/>
          </p:cNvSpPr>
          <p:nvPr/>
        </p:nvSpPr>
        <p:spPr bwMode="auto">
          <a:xfrm>
            <a:off x="2438400" y="1752600"/>
            <a:ext cx="1447800" cy="3505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7817" name="Rectangle 9"/>
          <p:cNvSpPr>
            <a:spLocks noChangeArrowheads="1"/>
          </p:cNvSpPr>
          <p:nvPr/>
        </p:nvSpPr>
        <p:spPr bwMode="auto">
          <a:xfrm>
            <a:off x="4876800" y="1752600"/>
            <a:ext cx="1447800" cy="3505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7818" name="Text Box 10"/>
          <p:cNvSpPr txBox="1">
            <a:spLocks noChangeArrowheads="1"/>
          </p:cNvSpPr>
          <p:nvPr/>
        </p:nvSpPr>
        <p:spPr bwMode="auto">
          <a:xfrm>
            <a:off x="4191000" y="2892425"/>
            <a:ext cx="4730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4000" b="1">
                <a:solidFill>
                  <a:schemeClr val="accent2"/>
                </a:solidFill>
                <a:latin typeface="Times New Roman" pitchFamily="18" charset="0"/>
              </a:rPr>
              <a:t>=</a:t>
            </a:r>
          </a:p>
        </p:txBody>
      </p:sp>
      <p:sp>
        <p:nvSpPr>
          <p:cNvPr id="247819" name="Text Box 11"/>
          <p:cNvSpPr txBox="1">
            <a:spLocks noChangeArrowheads="1"/>
          </p:cNvSpPr>
          <p:nvPr/>
        </p:nvSpPr>
        <p:spPr bwMode="auto">
          <a:xfrm>
            <a:off x="6673850" y="2892425"/>
            <a:ext cx="43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4000" b="1">
                <a:solidFill>
                  <a:schemeClr val="accent2"/>
                </a:solidFill>
                <a:latin typeface="Times New Roman" pitchFamily="18" charset="0"/>
              </a:rPr>
              <a:t>?</a:t>
            </a:r>
          </a:p>
        </p:txBody>
      </p:sp>
      <p:sp>
        <p:nvSpPr>
          <p:cNvPr id="247820" name="Rectangle 12"/>
          <p:cNvSpPr>
            <a:spLocks noChangeArrowheads="1"/>
          </p:cNvSpPr>
          <p:nvPr/>
        </p:nvSpPr>
        <p:spPr bwMode="auto">
          <a:xfrm>
            <a:off x="2438400" y="1752600"/>
            <a:ext cx="3810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a:t>
            </a:r>
            <a:endParaRPr lang="en-US" dirty="0"/>
          </a:p>
        </p:txBody>
      </p:sp>
      <p:sp>
        <p:nvSpPr>
          <p:cNvPr id="3" name="Content Placeholder 2"/>
          <p:cNvSpPr>
            <a:spLocks noGrp="1"/>
          </p:cNvSpPr>
          <p:nvPr>
            <p:ph idx="1"/>
          </p:nvPr>
        </p:nvSpPr>
        <p:spPr/>
        <p:txBody>
          <a:bodyPr/>
          <a:lstStyle/>
          <a:p>
            <a:r>
              <a:rPr lang="en-US" dirty="0" smtClean="0"/>
              <a:t>Lectures </a:t>
            </a:r>
            <a:r>
              <a:rPr lang="en-US" dirty="0"/>
              <a:t>&amp; Tutorials</a:t>
            </a:r>
            <a:r>
              <a:rPr lang="en-US" dirty="0" smtClean="0"/>
              <a:t>:</a:t>
            </a:r>
          </a:p>
          <a:p>
            <a:pPr lvl="1"/>
            <a:r>
              <a:rPr lang="en-US" dirty="0" smtClean="0"/>
              <a:t>Monday</a:t>
            </a:r>
          </a:p>
          <a:p>
            <a:pPr lvl="1"/>
            <a:r>
              <a:rPr lang="en-US" dirty="0" smtClean="0"/>
              <a:t>Wednesday</a:t>
            </a:r>
          </a:p>
          <a:p>
            <a:pPr lvl="1"/>
            <a:r>
              <a:rPr lang="en-US" dirty="0" smtClean="0"/>
              <a:t>Thursday</a:t>
            </a:r>
          </a:p>
        </p:txBody>
      </p:sp>
    </p:spTree>
    <p:extLst>
      <p:ext uri="{BB962C8B-B14F-4D97-AF65-F5344CB8AC3E}">
        <p14:creationId xmlns:p14="http://schemas.microsoft.com/office/powerpoint/2010/main" val="25430150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en-US"/>
              <a:t>Size Encoding</a:t>
            </a:r>
          </a:p>
        </p:txBody>
      </p:sp>
      <p:pic>
        <p:nvPicPr>
          <p:cNvPr id="248835" name="Picture 3" descr="TUFTE_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8001000"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Height or Area</a:t>
            </a:r>
          </a:p>
        </p:txBody>
      </p:sp>
      <p:sp>
        <p:nvSpPr>
          <p:cNvPr id="249859" name="Rectangle 3"/>
          <p:cNvSpPr>
            <a:spLocks noGrp="1" noChangeArrowheads="1"/>
          </p:cNvSpPr>
          <p:nvPr>
            <p:ph type="body" idx="1"/>
          </p:nvPr>
        </p:nvSpPr>
        <p:spPr>
          <a:xfrm>
            <a:off x="228600" y="1219200"/>
            <a:ext cx="8915400" cy="5638800"/>
          </a:xfrm>
        </p:spPr>
        <p:txBody>
          <a:bodyPr/>
          <a:lstStyle/>
          <a:p>
            <a:r>
              <a:rPr lang="en-US"/>
              <a:t>Height = value</a:t>
            </a:r>
            <a:br>
              <a:rPr lang="en-US"/>
            </a:br>
            <a:r>
              <a:rPr lang="en-US"/>
              <a:t>Width = value</a:t>
            </a:r>
            <a:br>
              <a:rPr lang="en-US"/>
            </a:br>
            <a:r>
              <a:rPr lang="en-US"/>
              <a:t>Area = value</a:t>
            </a:r>
            <a:r>
              <a:rPr lang="en-US" baseline="30000"/>
              <a:t>2</a:t>
            </a:r>
          </a:p>
          <a:p>
            <a:endParaRPr lang="en-US"/>
          </a:p>
          <a:p>
            <a:pPr>
              <a:buFontTx/>
              <a:buNone/>
            </a:pPr>
            <a:r>
              <a:rPr lang="en-US"/>
              <a:t>		or</a:t>
            </a:r>
          </a:p>
          <a:p>
            <a:endParaRPr lang="en-US"/>
          </a:p>
          <a:p>
            <a:r>
              <a:rPr lang="en-US"/>
              <a:t>Area = value</a:t>
            </a:r>
            <a:br>
              <a:rPr lang="en-US"/>
            </a:br>
            <a:r>
              <a:rPr lang="en-US"/>
              <a:t>height*width = value</a:t>
            </a:r>
            <a:br>
              <a:rPr lang="en-US"/>
            </a:br>
            <a:r>
              <a:rPr lang="en-US"/>
              <a:t>height = width = value </a:t>
            </a:r>
            <a:r>
              <a:rPr lang="en-US" baseline="30000"/>
              <a:t>0.5</a:t>
            </a:r>
          </a:p>
          <a:p>
            <a:endParaRPr lang="en-US"/>
          </a:p>
        </p:txBody>
      </p:sp>
      <p:sp>
        <p:nvSpPr>
          <p:cNvPr id="249860" name="Text Box 4"/>
          <p:cNvSpPr txBox="1">
            <a:spLocks noChangeArrowheads="1"/>
          </p:cNvSpPr>
          <p:nvPr/>
        </p:nvSpPr>
        <p:spPr bwMode="auto">
          <a:xfrm>
            <a:off x="5562600" y="2667000"/>
            <a:ext cx="3138488" cy="15525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400" b="1" dirty="0">
                <a:latin typeface="Times New Roman" pitchFamily="18" charset="0"/>
              </a:rPr>
              <a:t>Problem:</a:t>
            </a:r>
          </a:p>
          <a:p>
            <a:pPr algn="l"/>
            <a:r>
              <a:rPr lang="en-US" sz="2400" b="1" dirty="0">
                <a:latin typeface="Times New Roman" pitchFamily="18" charset="0"/>
              </a:rPr>
              <a:t>Using 2 dimensions to </a:t>
            </a:r>
          </a:p>
          <a:p>
            <a:pPr algn="l"/>
            <a:r>
              <a:rPr lang="en-US" sz="2400" b="1" dirty="0">
                <a:latin typeface="Times New Roman" pitchFamily="18" charset="0"/>
              </a:rPr>
              <a:t>represent 1 dimension.</a:t>
            </a:r>
          </a:p>
          <a:p>
            <a:pPr algn="l"/>
            <a:endParaRPr lang="en-US" sz="2400" b="1" dirty="0">
              <a:latin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en-US"/>
              <a:t>Volume encoding?</a:t>
            </a:r>
          </a:p>
        </p:txBody>
      </p:sp>
      <p:graphicFrame>
        <p:nvGraphicFramePr>
          <p:cNvPr id="250883" name="Object 3"/>
          <p:cNvGraphicFramePr>
            <a:graphicFrameLocks noChangeAspect="1"/>
          </p:cNvGraphicFramePr>
          <p:nvPr/>
        </p:nvGraphicFramePr>
        <p:xfrm>
          <a:off x="0" y="1111250"/>
          <a:ext cx="8991600" cy="5746750"/>
        </p:xfrm>
        <a:graphic>
          <a:graphicData uri="http://schemas.openxmlformats.org/presentationml/2006/ole">
            <mc:AlternateContent xmlns:mc="http://schemas.openxmlformats.org/markup-compatibility/2006">
              <mc:Choice xmlns:v="urn:schemas-microsoft-com:vml" Requires="v">
                <p:oleObj spid="_x0000_s251020" name="Photo Editor Photo" r:id="rId3" imgW="7942857" imgH="5076190" progId="MSPhotoEd.3">
                  <p:embed/>
                </p:oleObj>
              </mc:Choice>
              <mc:Fallback>
                <p:oleObj name="Photo Editor Photo" r:id="rId3" imgW="7942857" imgH="5076190"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11250"/>
                        <a:ext cx="8991600" cy="574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0884" name="Text Box 4"/>
          <p:cNvSpPr txBox="1">
            <a:spLocks noChangeArrowheads="1"/>
          </p:cNvSpPr>
          <p:nvPr/>
        </p:nvSpPr>
        <p:spPr bwMode="auto">
          <a:xfrm>
            <a:off x="4800600" y="3200400"/>
            <a:ext cx="198596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400" b="1">
                <a:solidFill>
                  <a:schemeClr val="accent2"/>
                </a:solidFill>
                <a:latin typeface="Times New Roman" pitchFamily="18" charset="0"/>
              </a:rPr>
              <a:t>Height?</a:t>
            </a:r>
          </a:p>
          <a:p>
            <a:pPr algn="l"/>
            <a:r>
              <a:rPr lang="en-US" sz="2400" b="1">
                <a:solidFill>
                  <a:schemeClr val="accent2"/>
                </a:solidFill>
                <a:latin typeface="Times New Roman" pitchFamily="18" charset="0"/>
              </a:rPr>
              <a:t>Diameter? </a:t>
            </a:r>
          </a:p>
          <a:p>
            <a:pPr algn="l"/>
            <a:r>
              <a:rPr lang="en-US" sz="2400" b="1">
                <a:solidFill>
                  <a:schemeClr val="accent2"/>
                </a:solidFill>
                <a:latin typeface="Times New Roman" pitchFamily="18" charset="0"/>
              </a:rPr>
              <a:t>Surface area?</a:t>
            </a:r>
          </a:p>
          <a:p>
            <a:pPr algn="l"/>
            <a:r>
              <a:rPr lang="en-US" sz="2400" b="1">
                <a:solidFill>
                  <a:schemeClr val="accent2"/>
                </a:solidFill>
                <a:latin typeface="Times New Roman" pitchFamily="18" charset="0"/>
              </a:rPr>
              <a:t>Volume?</a:t>
            </a:r>
          </a:p>
        </p:txBody>
      </p:sp>
      <p:sp>
        <p:nvSpPr>
          <p:cNvPr id="250885" name="Text Box 5"/>
          <p:cNvSpPr txBox="1">
            <a:spLocks noChangeArrowheads="1"/>
          </p:cNvSpPr>
          <p:nvPr/>
        </p:nvSpPr>
        <p:spPr bwMode="auto">
          <a:xfrm>
            <a:off x="4495800" y="5257800"/>
            <a:ext cx="44354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400" b="1">
                <a:solidFill>
                  <a:schemeClr val="accent2"/>
                </a:solidFill>
                <a:latin typeface="Times New Roman" pitchFamily="18" charset="0"/>
              </a:rPr>
              <a:t>73 – 79 data difference = 5.5x</a:t>
            </a:r>
          </a:p>
          <a:p>
            <a:pPr algn="l"/>
            <a:r>
              <a:rPr lang="en-US" sz="2400" b="1">
                <a:solidFill>
                  <a:schemeClr val="accent2"/>
                </a:solidFill>
                <a:latin typeface="Times New Roman" pitchFamily="18" charset="0"/>
              </a:rPr>
              <a:t>73 – 79 volume difference = 270x</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Problem with size encoding</a:t>
            </a:r>
          </a:p>
        </p:txBody>
      </p:sp>
      <p:sp>
        <p:nvSpPr>
          <p:cNvPr id="251907" name="Text Box 3"/>
          <p:cNvSpPr txBox="1">
            <a:spLocks noChangeArrowheads="1"/>
          </p:cNvSpPr>
          <p:nvPr/>
        </p:nvSpPr>
        <p:spPr bwMode="auto">
          <a:xfrm>
            <a:off x="2101850" y="1390650"/>
            <a:ext cx="582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400" b="1">
                <a:latin typeface="Times New Roman" pitchFamily="18" charset="0"/>
              </a:rPr>
              <a:t>1	2	3	4	5	6	7</a:t>
            </a:r>
          </a:p>
        </p:txBody>
      </p:sp>
      <p:sp>
        <p:nvSpPr>
          <p:cNvPr id="251908" name="Rectangle 4"/>
          <p:cNvSpPr>
            <a:spLocks noChangeArrowheads="1"/>
          </p:cNvSpPr>
          <p:nvPr/>
        </p:nvSpPr>
        <p:spPr bwMode="auto">
          <a:xfrm>
            <a:off x="2133600" y="3676650"/>
            <a:ext cx="3048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09" name="Rectangle 5"/>
          <p:cNvSpPr>
            <a:spLocks noChangeArrowheads="1"/>
          </p:cNvSpPr>
          <p:nvPr/>
        </p:nvSpPr>
        <p:spPr bwMode="auto">
          <a:xfrm>
            <a:off x="3048000" y="3371850"/>
            <a:ext cx="3048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0" name="AutoShape 6"/>
          <p:cNvSpPr>
            <a:spLocks noChangeArrowheads="1"/>
          </p:cNvSpPr>
          <p:nvPr/>
        </p:nvSpPr>
        <p:spPr bwMode="auto">
          <a:xfrm>
            <a:off x="2133600" y="5581650"/>
            <a:ext cx="381000" cy="3810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1" name="Rectangle 7"/>
          <p:cNvSpPr>
            <a:spLocks noChangeArrowheads="1"/>
          </p:cNvSpPr>
          <p:nvPr/>
        </p:nvSpPr>
        <p:spPr bwMode="auto">
          <a:xfrm>
            <a:off x="3962400" y="4438650"/>
            <a:ext cx="533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2" name="Rectangle 8"/>
          <p:cNvSpPr>
            <a:spLocks noChangeArrowheads="1"/>
          </p:cNvSpPr>
          <p:nvPr/>
        </p:nvSpPr>
        <p:spPr bwMode="auto">
          <a:xfrm>
            <a:off x="4876800" y="4362450"/>
            <a:ext cx="609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3" name="Rectangle 9"/>
          <p:cNvSpPr>
            <a:spLocks noChangeArrowheads="1"/>
          </p:cNvSpPr>
          <p:nvPr/>
        </p:nvSpPr>
        <p:spPr bwMode="auto">
          <a:xfrm>
            <a:off x="5791200" y="428625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4" name="Rectangle 10"/>
          <p:cNvSpPr>
            <a:spLocks noChangeArrowheads="1"/>
          </p:cNvSpPr>
          <p:nvPr/>
        </p:nvSpPr>
        <p:spPr bwMode="auto">
          <a:xfrm>
            <a:off x="2133600" y="4667250"/>
            <a:ext cx="3048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5" name="Rectangle 11"/>
          <p:cNvSpPr>
            <a:spLocks noChangeAspect="1" noChangeArrowheads="1"/>
          </p:cNvSpPr>
          <p:nvPr/>
        </p:nvSpPr>
        <p:spPr bwMode="auto">
          <a:xfrm>
            <a:off x="7620000" y="4176713"/>
            <a:ext cx="795338" cy="795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6" name="Rectangle 12"/>
          <p:cNvSpPr>
            <a:spLocks noChangeAspect="1" noChangeArrowheads="1"/>
          </p:cNvSpPr>
          <p:nvPr/>
        </p:nvSpPr>
        <p:spPr bwMode="auto">
          <a:xfrm>
            <a:off x="6705600" y="4232275"/>
            <a:ext cx="739775" cy="7397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7" name="Rectangle 13"/>
          <p:cNvSpPr>
            <a:spLocks noChangeAspect="1" noChangeArrowheads="1"/>
          </p:cNvSpPr>
          <p:nvPr/>
        </p:nvSpPr>
        <p:spPr bwMode="auto">
          <a:xfrm>
            <a:off x="3048000" y="4541838"/>
            <a:ext cx="430213" cy="4302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8" name="AutoShape 14"/>
          <p:cNvSpPr>
            <a:spLocks noChangeAspect="1" noChangeArrowheads="1"/>
          </p:cNvSpPr>
          <p:nvPr/>
        </p:nvSpPr>
        <p:spPr bwMode="auto">
          <a:xfrm>
            <a:off x="3048000" y="5478463"/>
            <a:ext cx="484188" cy="484187"/>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9" name="AutoShape 15"/>
          <p:cNvSpPr>
            <a:spLocks noChangeAspect="1" noChangeArrowheads="1"/>
          </p:cNvSpPr>
          <p:nvPr/>
        </p:nvSpPr>
        <p:spPr bwMode="auto">
          <a:xfrm>
            <a:off x="3962400" y="5414963"/>
            <a:ext cx="547688" cy="547687"/>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0" name="AutoShape 16"/>
          <p:cNvSpPr>
            <a:spLocks noChangeAspect="1" noChangeArrowheads="1"/>
          </p:cNvSpPr>
          <p:nvPr/>
        </p:nvSpPr>
        <p:spPr bwMode="auto">
          <a:xfrm>
            <a:off x="4883150" y="5359400"/>
            <a:ext cx="603250" cy="60325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1" name="AutoShape 17"/>
          <p:cNvSpPr>
            <a:spLocks noChangeAspect="1" noChangeArrowheads="1"/>
          </p:cNvSpPr>
          <p:nvPr/>
        </p:nvSpPr>
        <p:spPr bwMode="auto">
          <a:xfrm>
            <a:off x="5791200" y="5313363"/>
            <a:ext cx="649288" cy="649287"/>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2" name="AutoShape 18"/>
          <p:cNvSpPr>
            <a:spLocks noChangeAspect="1" noChangeArrowheads="1"/>
          </p:cNvSpPr>
          <p:nvPr/>
        </p:nvSpPr>
        <p:spPr bwMode="auto">
          <a:xfrm>
            <a:off x="6705600" y="5267325"/>
            <a:ext cx="695325" cy="69532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3" name="AutoShape 19"/>
          <p:cNvSpPr>
            <a:spLocks noChangeAspect="1" noChangeArrowheads="1"/>
          </p:cNvSpPr>
          <p:nvPr/>
        </p:nvSpPr>
        <p:spPr bwMode="auto">
          <a:xfrm>
            <a:off x="7620000" y="5230813"/>
            <a:ext cx="731838" cy="731837"/>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4" name="Rectangle 20"/>
          <p:cNvSpPr>
            <a:spLocks noChangeArrowheads="1"/>
          </p:cNvSpPr>
          <p:nvPr/>
        </p:nvSpPr>
        <p:spPr bwMode="auto">
          <a:xfrm>
            <a:off x="3962400" y="3067050"/>
            <a:ext cx="304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5" name="Rectangle 21"/>
          <p:cNvSpPr>
            <a:spLocks noChangeArrowheads="1"/>
          </p:cNvSpPr>
          <p:nvPr/>
        </p:nvSpPr>
        <p:spPr bwMode="auto">
          <a:xfrm>
            <a:off x="4876800" y="2762250"/>
            <a:ext cx="3048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6" name="Rectangle 22"/>
          <p:cNvSpPr>
            <a:spLocks noChangeArrowheads="1"/>
          </p:cNvSpPr>
          <p:nvPr/>
        </p:nvSpPr>
        <p:spPr bwMode="auto">
          <a:xfrm>
            <a:off x="5791200" y="2457450"/>
            <a:ext cx="304800" cy="1524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7" name="Rectangle 23"/>
          <p:cNvSpPr>
            <a:spLocks noChangeArrowheads="1"/>
          </p:cNvSpPr>
          <p:nvPr/>
        </p:nvSpPr>
        <p:spPr bwMode="auto">
          <a:xfrm>
            <a:off x="6705600" y="2152650"/>
            <a:ext cx="304800" cy="1828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8" name="Rectangle 24"/>
          <p:cNvSpPr>
            <a:spLocks noChangeArrowheads="1"/>
          </p:cNvSpPr>
          <p:nvPr/>
        </p:nvSpPr>
        <p:spPr bwMode="auto">
          <a:xfrm>
            <a:off x="7620000" y="1847850"/>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29" name="Text Box 25"/>
          <p:cNvSpPr txBox="1">
            <a:spLocks noChangeArrowheads="1"/>
          </p:cNvSpPr>
          <p:nvPr/>
        </p:nvSpPr>
        <p:spPr bwMode="auto">
          <a:xfrm>
            <a:off x="609600" y="3448050"/>
            <a:ext cx="12001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400" b="1">
                <a:latin typeface="Times New Roman" pitchFamily="18" charset="0"/>
              </a:rPr>
              <a:t>Height</a:t>
            </a:r>
          </a:p>
          <a:p>
            <a:pPr algn="l"/>
            <a:endParaRPr lang="en-US" sz="2400" b="1">
              <a:latin typeface="Times New Roman" pitchFamily="18" charset="0"/>
            </a:endParaRPr>
          </a:p>
          <a:p>
            <a:pPr algn="l"/>
            <a:endParaRPr lang="en-US" sz="2400" b="1">
              <a:latin typeface="Times New Roman" pitchFamily="18" charset="0"/>
            </a:endParaRPr>
          </a:p>
          <a:p>
            <a:pPr algn="l"/>
            <a:r>
              <a:rPr lang="en-US" sz="2400" b="1">
                <a:latin typeface="Times New Roman" pitchFamily="18" charset="0"/>
              </a:rPr>
              <a:t>Area</a:t>
            </a:r>
          </a:p>
          <a:p>
            <a:pPr algn="l"/>
            <a:endParaRPr lang="en-US" sz="2400" b="1">
              <a:latin typeface="Times New Roman" pitchFamily="18" charset="0"/>
            </a:endParaRPr>
          </a:p>
          <a:p>
            <a:pPr algn="l"/>
            <a:endParaRPr lang="en-US" sz="2400" b="1">
              <a:latin typeface="Times New Roman" pitchFamily="18" charset="0"/>
            </a:endParaRPr>
          </a:p>
          <a:p>
            <a:pPr algn="l"/>
            <a:r>
              <a:rPr lang="en-US" sz="2400" b="1">
                <a:latin typeface="Times New Roman" pitchFamily="18" charset="0"/>
              </a:rPr>
              <a:t>Volume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0" y="0"/>
            <a:ext cx="9144000" cy="1143000"/>
          </a:xfrm>
        </p:spPr>
        <p:txBody>
          <a:bodyPr/>
          <a:lstStyle/>
          <a:p>
            <a:r>
              <a:rPr lang="en-US"/>
              <a:t>Height &amp; width encoding</a:t>
            </a:r>
          </a:p>
        </p:txBody>
      </p:sp>
      <p:sp>
        <p:nvSpPr>
          <p:cNvPr id="252931" name="Text Box 3"/>
          <p:cNvSpPr txBox="1">
            <a:spLocks noChangeArrowheads="1"/>
          </p:cNvSpPr>
          <p:nvPr/>
        </p:nvSpPr>
        <p:spPr bwMode="auto">
          <a:xfrm>
            <a:off x="2101850" y="1143000"/>
            <a:ext cx="582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400" b="1">
                <a:latin typeface="Times New Roman" pitchFamily="18" charset="0"/>
              </a:rPr>
              <a:t>1	2	3	4	5	6	7</a:t>
            </a:r>
          </a:p>
        </p:txBody>
      </p:sp>
      <p:sp>
        <p:nvSpPr>
          <p:cNvPr id="252932" name="Rectangle 4"/>
          <p:cNvSpPr>
            <a:spLocks noChangeArrowheads="1"/>
          </p:cNvSpPr>
          <p:nvPr/>
        </p:nvSpPr>
        <p:spPr bwMode="auto">
          <a:xfrm>
            <a:off x="2133600" y="3429000"/>
            <a:ext cx="3048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3" name="Rectangle 5"/>
          <p:cNvSpPr>
            <a:spLocks noChangeArrowheads="1"/>
          </p:cNvSpPr>
          <p:nvPr/>
        </p:nvSpPr>
        <p:spPr bwMode="auto">
          <a:xfrm>
            <a:off x="3048000" y="3124200"/>
            <a:ext cx="3048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4" name="Rectangle 6"/>
          <p:cNvSpPr>
            <a:spLocks noChangeArrowheads="1"/>
          </p:cNvSpPr>
          <p:nvPr/>
        </p:nvSpPr>
        <p:spPr bwMode="auto">
          <a:xfrm>
            <a:off x="3962400" y="2819400"/>
            <a:ext cx="304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5" name="Rectangle 7"/>
          <p:cNvSpPr>
            <a:spLocks noChangeArrowheads="1"/>
          </p:cNvSpPr>
          <p:nvPr/>
        </p:nvSpPr>
        <p:spPr bwMode="auto">
          <a:xfrm>
            <a:off x="4876800" y="2514600"/>
            <a:ext cx="3048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6" name="Rectangle 8"/>
          <p:cNvSpPr>
            <a:spLocks noChangeArrowheads="1"/>
          </p:cNvSpPr>
          <p:nvPr/>
        </p:nvSpPr>
        <p:spPr bwMode="auto">
          <a:xfrm>
            <a:off x="5791200" y="2209800"/>
            <a:ext cx="304800" cy="1524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7" name="Rectangle 9"/>
          <p:cNvSpPr>
            <a:spLocks noChangeArrowheads="1"/>
          </p:cNvSpPr>
          <p:nvPr/>
        </p:nvSpPr>
        <p:spPr bwMode="auto">
          <a:xfrm>
            <a:off x="6705600" y="1905000"/>
            <a:ext cx="304800" cy="1828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8" name="Rectangle 10"/>
          <p:cNvSpPr>
            <a:spLocks noChangeArrowheads="1"/>
          </p:cNvSpPr>
          <p:nvPr/>
        </p:nvSpPr>
        <p:spPr bwMode="auto">
          <a:xfrm>
            <a:off x="7620000" y="1600200"/>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9" name="Rectangle 11"/>
          <p:cNvSpPr>
            <a:spLocks noChangeArrowheads="1"/>
          </p:cNvSpPr>
          <p:nvPr/>
        </p:nvSpPr>
        <p:spPr bwMode="auto">
          <a:xfrm>
            <a:off x="457200" y="5638800"/>
            <a:ext cx="3048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0" name="Rectangle 12"/>
          <p:cNvSpPr>
            <a:spLocks noChangeArrowheads="1"/>
          </p:cNvSpPr>
          <p:nvPr/>
        </p:nvSpPr>
        <p:spPr bwMode="auto">
          <a:xfrm>
            <a:off x="990600" y="5334000"/>
            <a:ext cx="609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1" name="Rectangle 13"/>
          <p:cNvSpPr>
            <a:spLocks noChangeArrowheads="1"/>
          </p:cNvSpPr>
          <p:nvPr/>
        </p:nvSpPr>
        <p:spPr bwMode="auto">
          <a:xfrm>
            <a:off x="1752600" y="5029200"/>
            <a:ext cx="9144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2" name="Rectangle 14"/>
          <p:cNvSpPr>
            <a:spLocks noChangeArrowheads="1"/>
          </p:cNvSpPr>
          <p:nvPr/>
        </p:nvSpPr>
        <p:spPr bwMode="auto">
          <a:xfrm>
            <a:off x="2743200" y="4724400"/>
            <a:ext cx="12192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3" name="Rectangle 15"/>
          <p:cNvSpPr>
            <a:spLocks noChangeArrowheads="1"/>
          </p:cNvSpPr>
          <p:nvPr/>
        </p:nvSpPr>
        <p:spPr bwMode="auto">
          <a:xfrm>
            <a:off x="3962400" y="4419600"/>
            <a:ext cx="1524000" cy="1524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4" name="Rectangle 16"/>
          <p:cNvSpPr>
            <a:spLocks noChangeArrowheads="1"/>
          </p:cNvSpPr>
          <p:nvPr/>
        </p:nvSpPr>
        <p:spPr bwMode="auto">
          <a:xfrm>
            <a:off x="5486400" y="4114800"/>
            <a:ext cx="1752600" cy="1828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5" name="Rectangle 17"/>
          <p:cNvSpPr>
            <a:spLocks noChangeArrowheads="1"/>
          </p:cNvSpPr>
          <p:nvPr/>
        </p:nvSpPr>
        <p:spPr bwMode="auto">
          <a:xfrm>
            <a:off x="7239000" y="3810000"/>
            <a:ext cx="19050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6" name="Text Box 18"/>
          <p:cNvSpPr txBox="1">
            <a:spLocks noChangeArrowheads="1"/>
          </p:cNvSpPr>
          <p:nvPr/>
        </p:nvSpPr>
        <p:spPr bwMode="auto">
          <a:xfrm>
            <a:off x="381000" y="3352800"/>
            <a:ext cx="23002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400" b="1">
                <a:latin typeface="Times New Roman" pitchFamily="18" charset="0"/>
              </a:rPr>
              <a:t>Height</a:t>
            </a:r>
          </a:p>
          <a:p>
            <a:pPr algn="l"/>
            <a:endParaRPr lang="en-US" sz="2400" b="1">
              <a:latin typeface="Times New Roman" pitchFamily="18" charset="0"/>
            </a:endParaRPr>
          </a:p>
          <a:p>
            <a:pPr algn="l"/>
            <a:endParaRPr lang="en-US" sz="2400" b="1">
              <a:latin typeface="Times New Roman" pitchFamily="18" charset="0"/>
            </a:endParaRPr>
          </a:p>
          <a:p>
            <a:pPr algn="l"/>
            <a:r>
              <a:rPr lang="en-US" sz="2400" b="1">
                <a:latin typeface="Times New Roman" pitchFamily="18" charset="0"/>
              </a:rPr>
              <a:t>Height &amp; Width</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0" y="0"/>
            <a:ext cx="9144000" cy="1143000"/>
          </a:xfrm>
        </p:spPr>
        <p:txBody>
          <a:bodyPr/>
          <a:lstStyle/>
          <a:p>
            <a:r>
              <a:rPr lang="en-US"/>
              <a:t>Solution: just use height</a:t>
            </a:r>
          </a:p>
        </p:txBody>
      </p:sp>
      <p:pic>
        <p:nvPicPr>
          <p:cNvPr id="253955" name="Picture 3" descr="TUFTE_DO"/>
          <p:cNvPicPr>
            <a:picLocks noChangeAspect="1" noChangeArrowheads="1"/>
          </p:cNvPicPr>
          <p:nvPr/>
        </p:nvPicPr>
        <p:blipFill>
          <a:blip r:embed="rId2">
            <a:extLst>
              <a:ext uri="{28A0092B-C50C-407E-A947-70E740481C1C}">
                <a14:useLocalDpi xmlns:a14="http://schemas.microsoft.com/office/drawing/2010/main" val="0"/>
              </a:ext>
            </a:extLst>
          </a:blip>
          <a:srcRect l="5208" t="18671" r="75000" b="2342"/>
          <a:stretch>
            <a:fillRect/>
          </a:stretch>
        </p:blipFill>
        <p:spPr bwMode="auto">
          <a:xfrm>
            <a:off x="4572000" y="2362200"/>
            <a:ext cx="6858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253956" name="Picture 4" descr="TUFTE_DO"/>
          <p:cNvPicPr>
            <a:picLocks noChangeAspect="1" noChangeArrowheads="1"/>
          </p:cNvPicPr>
          <p:nvPr/>
        </p:nvPicPr>
        <p:blipFill>
          <a:blip r:embed="rId2">
            <a:extLst>
              <a:ext uri="{28A0092B-C50C-407E-A947-70E740481C1C}">
                <a14:useLocalDpi xmlns:a14="http://schemas.microsoft.com/office/drawing/2010/main" val="0"/>
              </a:ext>
            </a:extLst>
          </a:blip>
          <a:srcRect l="25000" t="18671" r="63542" b="17531"/>
          <a:stretch>
            <a:fillRect/>
          </a:stretch>
        </p:blipFill>
        <p:spPr bwMode="auto">
          <a:xfrm>
            <a:off x="5257800" y="3124200"/>
            <a:ext cx="6858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53957" name="Picture 5" descr="TUFTE_DO"/>
          <p:cNvPicPr>
            <a:picLocks noChangeAspect="1" noChangeArrowheads="1"/>
          </p:cNvPicPr>
          <p:nvPr/>
        </p:nvPicPr>
        <p:blipFill>
          <a:blip r:embed="rId2">
            <a:extLst>
              <a:ext uri="{28A0092B-C50C-407E-A947-70E740481C1C}">
                <a14:useLocalDpi xmlns:a14="http://schemas.microsoft.com/office/drawing/2010/main" val="0"/>
              </a:ext>
            </a:extLst>
          </a:blip>
          <a:srcRect l="36458" t="18671" r="54167" b="23607"/>
          <a:stretch>
            <a:fillRect/>
          </a:stretch>
        </p:blipFill>
        <p:spPr bwMode="auto">
          <a:xfrm>
            <a:off x="5867400" y="3429000"/>
            <a:ext cx="6858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253958" name="Picture 6" descr="TUFTE_DO"/>
          <p:cNvPicPr>
            <a:picLocks noChangeAspect="1" noChangeArrowheads="1"/>
          </p:cNvPicPr>
          <p:nvPr/>
        </p:nvPicPr>
        <p:blipFill>
          <a:blip r:embed="rId2">
            <a:extLst>
              <a:ext uri="{28A0092B-C50C-407E-A947-70E740481C1C}">
                <a14:useLocalDpi xmlns:a14="http://schemas.microsoft.com/office/drawing/2010/main" val="0"/>
              </a:ext>
            </a:extLst>
          </a:blip>
          <a:srcRect r="53125"/>
          <a:stretch>
            <a:fillRect/>
          </a:stretch>
        </p:blipFill>
        <p:spPr bwMode="auto">
          <a:xfrm>
            <a:off x="381000" y="1371600"/>
            <a:ext cx="3429000" cy="5016500"/>
          </a:xfrm>
          <a:prstGeom prst="rect">
            <a:avLst/>
          </a:prstGeom>
          <a:noFill/>
          <a:extLst>
            <a:ext uri="{909E8E84-426E-40DD-AFC4-6F175D3DCCD1}">
              <a14:hiddenFill xmlns:a14="http://schemas.microsoft.com/office/drawing/2010/main">
                <a:solidFill>
                  <a:srgbClr val="FFFFFF"/>
                </a:solidFill>
              </a14:hiddenFill>
            </a:ext>
          </a:extLst>
        </p:spPr>
      </p:pic>
      <p:sp>
        <p:nvSpPr>
          <p:cNvPr id="253959" name="Line 7"/>
          <p:cNvSpPr>
            <a:spLocks noChangeShapeType="1"/>
          </p:cNvSpPr>
          <p:nvPr/>
        </p:nvSpPr>
        <p:spPr bwMode="auto">
          <a:xfrm>
            <a:off x="7239000" y="5943600"/>
            <a:ext cx="121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3960" name="Rectangle 8"/>
          <p:cNvSpPr>
            <a:spLocks noChangeArrowheads="1"/>
          </p:cNvSpPr>
          <p:nvPr/>
        </p:nvSpPr>
        <p:spPr bwMode="auto">
          <a:xfrm>
            <a:off x="7391400" y="2438400"/>
            <a:ext cx="152400" cy="3505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61" name="Rectangle 9"/>
          <p:cNvSpPr>
            <a:spLocks noChangeArrowheads="1"/>
          </p:cNvSpPr>
          <p:nvPr/>
        </p:nvSpPr>
        <p:spPr bwMode="auto">
          <a:xfrm>
            <a:off x="7772400" y="3810000"/>
            <a:ext cx="1524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62" name="Rectangle 10"/>
          <p:cNvSpPr>
            <a:spLocks noChangeArrowheads="1"/>
          </p:cNvSpPr>
          <p:nvPr/>
        </p:nvSpPr>
        <p:spPr bwMode="auto">
          <a:xfrm>
            <a:off x="8153400" y="4343400"/>
            <a:ext cx="1524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63" name="Line 11"/>
          <p:cNvSpPr>
            <a:spLocks noChangeShapeType="1"/>
          </p:cNvSpPr>
          <p:nvPr/>
        </p:nvSpPr>
        <p:spPr bwMode="auto">
          <a:xfrm flipV="1">
            <a:off x="7239000" y="22098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3964" name="Line 12"/>
          <p:cNvSpPr>
            <a:spLocks noChangeShapeType="1"/>
          </p:cNvSpPr>
          <p:nvPr/>
        </p:nvSpPr>
        <p:spPr bwMode="auto">
          <a:xfrm>
            <a:off x="7162800" y="2438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3965" name="Line 13"/>
          <p:cNvSpPr>
            <a:spLocks noChangeShapeType="1"/>
          </p:cNvSpPr>
          <p:nvPr/>
        </p:nvSpPr>
        <p:spPr bwMode="auto">
          <a:xfrm>
            <a:off x="7162800" y="41148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a:t>Size Encoding</a:t>
            </a:r>
          </a:p>
        </p:txBody>
      </p:sp>
      <p:pic>
        <p:nvPicPr>
          <p:cNvPr id="254979" name="Picture 3" descr="TUFTE_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80010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54980" name="Rectangle 4"/>
          <p:cNvSpPr>
            <a:spLocks noChangeArrowheads="1"/>
          </p:cNvSpPr>
          <p:nvPr/>
        </p:nvSpPr>
        <p:spPr bwMode="auto">
          <a:xfrm>
            <a:off x="2209800" y="2438400"/>
            <a:ext cx="14478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81" name="Rectangle 5"/>
          <p:cNvSpPr>
            <a:spLocks noChangeArrowheads="1"/>
          </p:cNvSpPr>
          <p:nvPr/>
        </p:nvSpPr>
        <p:spPr bwMode="auto">
          <a:xfrm>
            <a:off x="533400" y="2438400"/>
            <a:ext cx="3810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82" name="Rectangle 6"/>
          <p:cNvSpPr>
            <a:spLocks noChangeArrowheads="1"/>
          </p:cNvSpPr>
          <p:nvPr/>
        </p:nvSpPr>
        <p:spPr bwMode="auto">
          <a:xfrm>
            <a:off x="533400" y="6096000"/>
            <a:ext cx="16002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83" name="Rectangle 7"/>
          <p:cNvSpPr>
            <a:spLocks noChangeArrowheads="1"/>
          </p:cNvSpPr>
          <p:nvPr/>
        </p:nvSpPr>
        <p:spPr bwMode="auto">
          <a:xfrm>
            <a:off x="2133600" y="5257800"/>
            <a:ext cx="6858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84" name="Rectangle 8"/>
          <p:cNvSpPr>
            <a:spLocks noChangeArrowheads="1"/>
          </p:cNvSpPr>
          <p:nvPr/>
        </p:nvSpPr>
        <p:spPr bwMode="auto">
          <a:xfrm>
            <a:off x="3048000" y="4953000"/>
            <a:ext cx="6096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85" name="Line 9"/>
          <p:cNvSpPr>
            <a:spLocks noChangeShapeType="1"/>
          </p:cNvSpPr>
          <p:nvPr/>
        </p:nvSpPr>
        <p:spPr bwMode="auto">
          <a:xfrm>
            <a:off x="7239000" y="5410200"/>
            <a:ext cx="121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86" name="Rectangle 10"/>
          <p:cNvSpPr>
            <a:spLocks noChangeArrowheads="1"/>
          </p:cNvSpPr>
          <p:nvPr/>
        </p:nvSpPr>
        <p:spPr bwMode="auto">
          <a:xfrm>
            <a:off x="7391400" y="1905000"/>
            <a:ext cx="152400" cy="3505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87" name="Rectangle 11"/>
          <p:cNvSpPr>
            <a:spLocks noChangeArrowheads="1"/>
          </p:cNvSpPr>
          <p:nvPr/>
        </p:nvSpPr>
        <p:spPr bwMode="auto">
          <a:xfrm>
            <a:off x="7772400" y="3276600"/>
            <a:ext cx="1524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88" name="Rectangle 12"/>
          <p:cNvSpPr>
            <a:spLocks noChangeArrowheads="1"/>
          </p:cNvSpPr>
          <p:nvPr/>
        </p:nvSpPr>
        <p:spPr bwMode="auto">
          <a:xfrm>
            <a:off x="8153400" y="3810000"/>
            <a:ext cx="1524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89" name="Line 13"/>
          <p:cNvSpPr>
            <a:spLocks noChangeShapeType="1"/>
          </p:cNvSpPr>
          <p:nvPr/>
        </p:nvSpPr>
        <p:spPr bwMode="auto">
          <a:xfrm flipV="1">
            <a:off x="7239000" y="16764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0" name="Line 14"/>
          <p:cNvSpPr>
            <a:spLocks noChangeShapeType="1"/>
          </p:cNvSpPr>
          <p:nvPr/>
        </p:nvSpPr>
        <p:spPr bwMode="auto">
          <a:xfrm>
            <a:off x="7162800" y="1905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1" name="Line 15"/>
          <p:cNvSpPr>
            <a:spLocks noChangeShapeType="1"/>
          </p:cNvSpPr>
          <p:nvPr/>
        </p:nvSpPr>
        <p:spPr bwMode="auto">
          <a:xfrm>
            <a:off x="7162800" y="3581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2" name="Line 16"/>
          <p:cNvSpPr>
            <a:spLocks noChangeShapeType="1"/>
          </p:cNvSpPr>
          <p:nvPr/>
        </p:nvSpPr>
        <p:spPr bwMode="auto">
          <a:xfrm>
            <a:off x="5105400" y="5410200"/>
            <a:ext cx="1600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3" name="Rectangle 17"/>
          <p:cNvSpPr>
            <a:spLocks noChangeArrowheads="1"/>
          </p:cNvSpPr>
          <p:nvPr/>
        </p:nvSpPr>
        <p:spPr bwMode="auto">
          <a:xfrm>
            <a:off x="5257800" y="1905000"/>
            <a:ext cx="533400" cy="3505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94" name="Rectangle 18"/>
          <p:cNvSpPr>
            <a:spLocks noChangeArrowheads="1"/>
          </p:cNvSpPr>
          <p:nvPr/>
        </p:nvSpPr>
        <p:spPr bwMode="auto">
          <a:xfrm>
            <a:off x="6019800" y="3276600"/>
            <a:ext cx="304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95" name="Rectangle 19"/>
          <p:cNvSpPr>
            <a:spLocks noChangeArrowheads="1"/>
          </p:cNvSpPr>
          <p:nvPr/>
        </p:nvSpPr>
        <p:spPr bwMode="auto">
          <a:xfrm>
            <a:off x="6553200" y="3810000"/>
            <a:ext cx="1524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996" name="Line 20"/>
          <p:cNvSpPr>
            <a:spLocks noChangeShapeType="1"/>
          </p:cNvSpPr>
          <p:nvPr/>
        </p:nvSpPr>
        <p:spPr bwMode="auto">
          <a:xfrm flipV="1">
            <a:off x="5105400" y="16764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7" name="Line 21"/>
          <p:cNvSpPr>
            <a:spLocks noChangeShapeType="1"/>
          </p:cNvSpPr>
          <p:nvPr/>
        </p:nvSpPr>
        <p:spPr bwMode="auto">
          <a:xfrm>
            <a:off x="5029200" y="1905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8" name="Line 22"/>
          <p:cNvSpPr>
            <a:spLocks noChangeShapeType="1"/>
          </p:cNvSpPr>
          <p:nvPr/>
        </p:nvSpPr>
        <p:spPr bwMode="auto">
          <a:xfrm>
            <a:off x="5029200" y="3581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t>How </a:t>
            </a:r>
            <a:r>
              <a:rPr lang="en-US" u="sng"/>
              <a:t>not</a:t>
            </a:r>
            <a:r>
              <a:rPr lang="en-US"/>
              <a:t> to lie</a:t>
            </a:r>
          </a:p>
        </p:txBody>
      </p:sp>
      <p:sp>
        <p:nvSpPr>
          <p:cNvPr id="258051" name="Rectangle 3"/>
          <p:cNvSpPr>
            <a:spLocks noGrp="1" noChangeArrowheads="1"/>
          </p:cNvSpPr>
          <p:nvPr>
            <p:ph type="body" idx="1"/>
          </p:nvPr>
        </p:nvSpPr>
        <p:spPr/>
        <p:txBody>
          <a:bodyPr/>
          <a:lstStyle/>
          <a:p>
            <a:r>
              <a:rPr lang="en-US"/>
              <a:t>Show entire scale</a:t>
            </a:r>
          </a:p>
          <a:p>
            <a:r>
              <a:rPr lang="en-US"/>
              <a:t>Show data in context</a:t>
            </a:r>
          </a:p>
          <a:p>
            <a:r>
              <a:rPr lang="en-US"/>
              <a:t>Consistent, linear scale</a:t>
            </a:r>
          </a:p>
          <a:p>
            <a:pPr lvl="2"/>
            <a:r>
              <a:rPr lang="en-US"/>
              <a:t>Log scale for log data</a:t>
            </a:r>
          </a:p>
          <a:p>
            <a:r>
              <a:rPr lang="en-US"/>
              <a:t>Up vs. down:  indicate direction of improvement</a:t>
            </a:r>
          </a:p>
          <a:p>
            <a:r>
              <a:rPr lang="en-US"/>
              <a:t>Avoid size encoding</a:t>
            </a:r>
          </a:p>
          <a:p>
            <a:pPr lvl="2"/>
            <a:r>
              <a:rPr lang="en-US"/>
              <a:t>Use height OR width </a:t>
            </a:r>
          </a:p>
          <a:p>
            <a:pPr lvl="2"/>
            <a:r>
              <a:rPr lang="en-US"/>
              <a:t>Don’t use both for same data attribute</a:t>
            </a:r>
          </a:p>
          <a:p>
            <a:pPr lvl="2"/>
            <a:r>
              <a:rPr lang="en-US"/>
              <a:t>Avoid area, volume encoding</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a:t>Verbal-visual conflict</a:t>
            </a:r>
          </a:p>
        </p:txBody>
      </p:sp>
      <p:pic>
        <p:nvPicPr>
          <p:cNvPr id="264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6643688" cy="469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3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1143000"/>
            <a:ext cx="7534275"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927959" y="5491162"/>
            <a:ext cx="3288080" cy="369332"/>
          </a:xfrm>
          <a:prstGeom prst="rect">
            <a:avLst/>
          </a:prstGeom>
          <a:noFill/>
        </p:spPr>
        <p:txBody>
          <a:bodyPr wrap="none" rtlCol="0">
            <a:spAutoFit/>
          </a:bodyPr>
          <a:lstStyle/>
          <a:p>
            <a:r>
              <a:rPr lang="en-US" dirty="0"/>
              <a:t>For more, see </a:t>
            </a:r>
            <a:r>
              <a:rPr lang="en-US" dirty="0">
                <a:hlinkClick r:id="rId3"/>
              </a:rPr>
              <a:t>http://wtfviz.net</a:t>
            </a:r>
            <a:r>
              <a:rPr lang="en-US" dirty="0" smtClean="0">
                <a:hlinkClick r:id="rId3"/>
              </a:rPr>
              <a:t>/</a:t>
            </a:r>
            <a:endParaRPr lang="en-US" dirty="0" smtClean="0"/>
          </a:p>
        </p:txBody>
      </p:sp>
    </p:spTree>
    <p:extLst>
      <p:ext uri="{BB962C8B-B14F-4D97-AF65-F5344CB8AC3E}">
        <p14:creationId xmlns:p14="http://schemas.microsoft.com/office/powerpoint/2010/main" val="1387464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(tentative)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59740751"/>
              </p:ext>
            </p:extLst>
          </p:nvPr>
        </p:nvGraphicFramePr>
        <p:xfrm>
          <a:off x="1142999" y="1524001"/>
          <a:ext cx="7239000" cy="2640329"/>
        </p:xfrm>
        <a:graphic>
          <a:graphicData uri="http://schemas.openxmlformats.org/drawingml/2006/table">
            <a:tbl>
              <a:tblPr/>
              <a:tblGrid>
                <a:gridCol w="914401"/>
                <a:gridCol w="1600200"/>
                <a:gridCol w="1763988"/>
                <a:gridCol w="2960411"/>
              </a:tblGrid>
              <a:tr h="342012">
                <a:tc>
                  <a:txBody>
                    <a:bodyPr/>
                    <a:lstStyle/>
                    <a:p>
                      <a:pPr algn="l" fontAlgn="b"/>
                      <a:r>
                        <a:rPr lang="en-US" sz="1100" b="1" i="0" u="none" strike="noStrike" dirty="0">
                          <a:solidFill>
                            <a:srgbClr val="1F497D"/>
                          </a:solidFill>
                          <a:effectLst/>
                          <a:latin typeface="Calibri"/>
                        </a:rPr>
                        <a:t>Week</a:t>
                      </a:r>
                    </a:p>
                  </a:txBody>
                  <a:tcPr marL="7620" marR="7620" marT="7620" marB="0" anchor="b">
                    <a:lnL>
                      <a:noFill/>
                    </a:lnL>
                    <a:lnR>
                      <a:noFill/>
                    </a:lnR>
                    <a:lnT>
                      <a:noFill/>
                    </a:lnT>
                    <a:lnB w="12700" cap="flat" cmpd="sng" algn="ctr">
                      <a:solidFill>
                        <a:srgbClr val="95B3D7"/>
                      </a:solidFill>
                      <a:prstDash val="solid"/>
                      <a:round/>
                      <a:headEnd type="none" w="med" len="med"/>
                      <a:tailEnd type="none" w="med" len="med"/>
                    </a:lnB>
                  </a:tcPr>
                </a:tc>
                <a:tc>
                  <a:txBody>
                    <a:bodyPr/>
                    <a:lstStyle/>
                    <a:p>
                      <a:pPr algn="l" fontAlgn="b"/>
                      <a:r>
                        <a:rPr lang="en-US" sz="1100" b="1" i="0" u="none" strike="noStrike" dirty="0">
                          <a:solidFill>
                            <a:srgbClr val="1F497D"/>
                          </a:solidFill>
                          <a:effectLst/>
                          <a:latin typeface="Calibri"/>
                        </a:rPr>
                        <a:t>Monday 08:00 - 10:00</a:t>
                      </a:r>
                    </a:p>
                  </a:txBody>
                  <a:tcPr marL="7620" marR="7620" marT="7620" marB="0" anchor="b">
                    <a:lnL>
                      <a:noFill/>
                    </a:lnL>
                    <a:lnR>
                      <a:noFill/>
                    </a:lnR>
                    <a:lnT>
                      <a:noFill/>
                    </a:lnT>
                    <a:lnB w="12700" cap="flat" cmpd="sng" algn="ctr">
                      <a:solidFill>
                        <a:srgbClr val="95B3D7"/>
                      </a:solidFill>
                      <a:prstDash val="solid"/>
                      <a:round/>
                      <a:headEnd type="none" w="med" len="med"/>
                      <a:tailEnd type="none" w="med" len="med"/>
                    </a:lnB>
                  </a:tcPr>
                </a:tc>
                <a:tc>
                  <a:txBody>
                    <a:bodyPr/>
                    <a:lstStyle/>
                    <a:p>
                      <a:pPr algn="l" fontAlgn="b"/>
                      <a:r>
                        <a:rPr lang="en-US" sz="1100" b="1" i="0" u="none" strike="noStrike" dirty="0">
                          <a:solidFill>
                            <a:srgbClr val="1F497D"/>
                          </a:solidFill>
                          <a:effectLst/>
                          <a:latin typeface="Calibri"/>
                        </a:rPr>
                        <a:t>Wednesday 10:00 - 12:00</a:t>
                      </a:r>
                    </a:p>
                  </a:txBody>
                  <a:tcPr marL="7620" marR="7620" marT="7620" marB="0" anchor="b">
                    <a:lnL>
                      <a:noFill/>
                    </a:lnL>
                    <a:lnR>
                      <a:noFill/>
                    </a:lnR>
                    <a:lnT>
                      <a:noFill/>
                    </a:lnT>
                    <a:lnB w="12700" cap="flat" cmpd="sng" algn="ctr">
                      <a:solidFill>
                        <a:srgbClr val="95B3D7"/>
                      </a:solidFill>
                      <a:prstDash val="solid"/>
                      <a:round/>
                      <a:headEnd type="none" w="med" len="med"/>
                      <a:tailEnd type="none" w="med" len="med"/>
                    </a:lnB>
                  </a:tcPr>
                </a:tc>
                <a:tc>
                  <a:txBody>
                    <a:bodyPr/>
                    <a:lstStyle/>
                    <a:p>
                      <a:pPr algn="l" fontAlgn="b"/>
                      <a:r>
                        <a:rPr lang="en-US" sz="1100" b="1" i="0" u="none" strike="noStrike" dirty="0">
                          <a:solidFill>
                            <a:srgbClr val="1F497D"/>
                          </a:solidFill>
                          <a:effectLst/>
                          <a:latin typeface="Calibri"/>
                        </a:rPr>
                        <a:t>Thursday 13:00 - 15:00</a:t>
                      </a:r>
                    </a:p>
                  </a:txBody>
                  <a:tcPr marL="7620" marR="7620" marT="7620" marB="0" anchor="b">
                    <a:lnL>
                      <a:noFill/>
                    </a:lnL>
                    <a:lnR>
                      <a:noFill/>
                    </a:lnR>
                    <a:lnT>
                      <a:noFill/>
                    </a:lnT>
                    <a:lnB w="12700" cap="flat" cmpd="sng" algn="ctr">
                      <a:solidFill>
                        <a:srgbClr val="95B3D7"/>
                      </a:solidFill>
                      <a:prstDash val="solid"/>
                      <a:round/>
                      <a:headEnd type="none" w="med" len="med"/>
                      <a:tailEnd type="none" w="med" len="med"/>
                    </a:lnB>
                  </a:tcPr>
                </a:tc>
              </a:tr>
              <a:tr h="328331">
                <a:tc>
                  <a:txBody>
                    <a:bodyPr/>
                    <a:lstStyle/>
                    <a:p>
                      <a:pPr algn="l" fontAlgn="b"/>
                      <a:r>
                        <a:rPr lang="en-US" sz="1100" b="0" i="0" u="none" strike="noStrike">
                          <a:solidFill>
                            <a:srgbClr val="000000"/>
                          </a:solidFill>
                          <a:effectLst/>
                          <a:latin typeface="Calibri"/>
                        </a:rPr>
                        <a:t>Week 35</a:t>
                      </a:r>
                    </a:p>
                  </a:txBody>
                  <a:tcPr marL="7620" marR="7620" marT="7620" marB="0" anchor="b">
                    <a:lnL>
                      <a:noFill/>
                    </a:lnL>
                    <a:lnR>
                      <a:noFill/>
                    </a:lnR>
                    <a:lnT w="1270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a:endParaRPr>
                    </a:p>
                  </a:txBody>
                  <a:tcPr marL="7620" marR="7620" marT="7620" marB="0" anchor="b">
                    <a:lnL>
                      <a:noFill/>
                    </a:lnL>
                    <a:lnR>
                      <a:noFill/>
                    </a:lnR>
                    <a:lnT w="12700" cap="flat" cmpd="sng" algn="ctr">
                      <a:solidFill>
                        <a:srgbClr val="95B3D7"/>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a:rPr>
                        <a:t>Lecture #1</a:t>
                      </a:r>
                    </a:p>
                  </a:txBody>
                  <a:tcPr marL="7620" marR="7620" marT="7620" marB="0" anchor="b">
                    <a:lnL>
                      <a:noFill/>
                    </a:lnL>
                    <a:lnR>
                      <a:noFill/>
                    </a:lnR>
                    <a:lnT w="12700" cap="flat" cmpd="sng" algn="ctr">
                      <a:solidFill>
                        <a:srgbClr val="95B3D7"/>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a:rPr>
                        <a:t>Lecture #2, Hand-Out: Theory01</a:t>
                      </a:r>
                    </a:p>
                  </a:txBody>
                  <a:tcPr marL="7620" marR="7620" marT="7620" marB="0" anchor="b">
                    <a:lnL>
                      <a:noFill/>
                    </a:lnL>
                    <a:lnR>
                      <a:noFill/>
                    </a:lnR>
                    <a:lnT w="12700" cap="flat" cmpd="sng" algn="ctr">
                      <a:solidFill>
                        <a:srgbClr val="95B3D7"/>
                      </a:solidFill>
                      <a:prstDash val="solid"/>
                      <a:round/>
                      <a:headEnd type="none" w="med" len="med"/>
                      <a:tailEnd type="none" w="med" len="med"/>
                    </a:lnT>
                    <a:lnB>
                      <a:noFill/>
                    </a:lnB>
                  </a:tcPr>
                </a:tc>
              </a:tr>
              <a:tr h="328331">
                <a:tc>
                  <a:txBody>
                    <a:bodyPr/>
                    <a:lstStyle/>
                    <a:p>
                      <a:pPr algn="l" fontAlgn="b"/>
                      <a:r>
                        <a:rPr lang="en-US" sz="1100" b="0" i="0" u="none" strike="noStrike">
                          <a:solidFill>
                            <a:srgbClr val="000000"/>
                          </a:solidFill>
                          <a:effectLst/>
                          <a:latin typeface="Calibri"/>
                        </a:rPr>
                        <a:t>Week 36</a:t>
                      </a: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Lecture #3</a:t>
                      </a: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Coding Tutorial</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Tutorial for Theory01, Hand-Out: Practice01</a:t>
                      </a:r>
                    </a:p>
                  </a:txBody>
                  <a:tcPr marL="7620" marR="7620" marT="7620" marB="0" anchor="b">
                    <a:lnL>
                      <a:noFill/>
                    </a:lnL>
                    <a:lnR>
                      <a:noFill/>
                    </a:lnR>
                    <a:lnT>
                      <a:noFill/>
                    </a:lnT>
                    <a:lnB>
                      <a:noFill/>
                    </a:lnB>
                  </a:tcPr>
                </a:tc>
              </a:tr>
              <a:tr h="328331">
                <a:tc>
                  <a:txBody>
                    <a:bodyPr/>
                    <a:lstStyle/>
                    <a:p>
                      <a:pPr algn="l" fontAlgn="b"/>
                      <a:r>
                        <a:rPr lang="en-US" sz="1100" b="0" i="0" u="none" strike="noStrike">
                          <a:solidFill>
                            <a:srgbClr val="000000"/>
                          </a:solidFill>
                          <a:effectLst/>
                          <a:latin typeface="Calibri"/>
                        </a:rPr>
                        <a:t>Week 37</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Lecture #4</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Lecture #5</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Interviews for Practice01, Hand-Out: Practice02</a:t>
                      </a:r>
                    </a:p>
                  </a:txBody>
                  <a:tcPr marL="7620" marR="7620" marT="7620" marB="0" anchor="b">
                    <a:lnL>
                      <a:noFill/>
                    </a:lnL>
                    <a:lnR>
                      <a:noFill/>
                    </a:lnR>
                    <a:lnT>
                      <a:noFill/>
                    </a:lnT>
                    <a:lnB>
                      <a:noFill/>
                    </a:lnB>
                  </a:tcPr>
                </a:tc>
              </a:tr>
              <a:tr h="328331">
                <a:tc>
                  <a:txBody>
                    <a:bodyPr/>
                    <a:lstStyle/>
                    <a:p>
                      <a:pPr algn="l" fontAlgn="b"/>
                      <a:r>
                        <a:rPr lang="en-US" sz="1100" b="0" i="0" u="none" strike="noStrike">
                          <a:solidFill>
                            <a:srgbClr val="000000"/>
                          </a:solidFill>
                          <a:effectLst/>
                          <a:latin typeface="Calibri"/>
                        </a:rPr>
                        <a:t>Week 38</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Lecture #6</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Lecture #7</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Interviews for Practice02, Hand-Out: Theory02</a:t>
                      </a:r>
                    </a:p>
                  </a:txBody>
                  <a:tcPr marL="7620" marR="7620" marT="7620" marB="0" anchor="b">
                    <a:lnL>
                      <a:noFill/>
                    </a:lnL>
                    <a:lnR>
                      <a:noFill/>
                    </a:lnR>
                    <a:lnT>
                      <a:noFill/>
                    </a:lnT>
                    <a:lnB>
                      <a:noFill/>
                    </a:lnB>
                  </a:tcPr>
                </a:tc>
              </a:tr>
              <a:tr h="328331">
                <a:tc>
                  <a:txBody>
                    <a:bodyPr/>
                    <a:lstStyle/>
                    <a:p>
                      <a:pPr algn="l" fontAlgn="b"/>
                      <a:r>
                        <a:rPr lang="en-US" sz="1100" b="0" i="0" u="none" strike="noStrike">
                          <a:solidFill>
                            <a:srgbClr val="000000"/>
                          </a:solidFill>
                          <a:effectLst/>
                          <a:latin typeface="Calibri"/>
                        </a:rPr>
                        <a:t>Week 39</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Lecture #8</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Lecture #9</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Tutorial for Theory02, Hand-Out: Practice03</a:t>
                      </a:r>
                    </a:p>
                  </a:txBody>
                  <a:tcPr marL="7620" marR="7620" marT="7620" marB="0" anchor="b">
                    <a:lnL>
                      <a:noFill/>
                    </a:lnL>
                    <a:lnR>
                      <a:noFill/>
                    </a:lnR>
                    <a:lnT>
                      <a:noFill/>
                    </a:lnT>
                    <a:lnB>
                      <a:noFill/>
                    </a:lnB>
                  </a:tcPr>
                </a:tc>
              </a:tr>
              <a:tr h="328331">
                <a:tc>
                  <a:txBody>
                    <a:bodyPr/>
                    <a:lstStyle/>
                    <a:p>
                      <a:pPr algn="l" fontAlgn="b"/>
                      <a:r>
                        <a:rPr lang="en-US" sz="1100" b="0" i="0" u="none" strike="noStrike">
                          <a:solidFill>
                            <a:srgbClr val="000000"/>
                          </a:solidFill>
                          <a:effectLst/>
                          <a:latin typeface="Calibri"/>
                        </a:rPr>
                        <a:t>Week 40</a:t>
                      </a: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Interviews for Practice03, Hand-Out: Practice04</a:t>
                      </a:r>
                    </a:p>
                  </a:txBody>
                  <a:tcPr marL="7620" marR="7620" marT="7620" marB="0" anchor="b">
                    <a:lnL>
                      <a:noFill/>
                    </a:lnL>
                    <a:lnR>
                      <a:noFill/>
                    </a:lnR>
                    <a:lnT>
                      <a:noFill/>
                    </a:lnT>
                    <a:lnB>
                      <a:noFill/>
                    </a:lnB>
                  </a:tcPr>
                </a:tc>
              </a:tr>
              <a:tr h="328331">
                <a:tc>
                  <a:txBody>
                    <a:bodyPr/>
                    <a:lstStyle/>
                    <a:p>
                      <a:pPr algn="l" fontAlgn="b"/>
                      <a:r>
                        <a:rPr lang="en-US" sz="1100" b="0" i="0" u="none" strike="noStrike">
                          <a:solidFill>
                            <a:srgbClr val="000000"/>
                          </a:solidFill>
                          <a:effectLst/>
                          <a:latin typeface="Calibri"/>
                        </a:rPr>
                        <a:t>Week 41</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Lecture #10</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Lecture #11</a:t>
                      </a: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Interviews for Practice04</a:t>
                      </a:r>
                    </a:p>
                  </a:txBody>
                  <a:tcPr marL="7620" marR="7620" marT="7620" marB="0" anchor="b">
                    <a:lnL>
                      <a:noFill/>
                    </a:lnL>
                    <a:lnR>
                      <a:noFill/>
                    </a:lnR>
                    <a:lnT>
                      <a:noFill/>
                    </a:lnT>
                    <a:lnB>
                      <a:noFill/>
                    </a:lnB>
                  </a:tcPr>
                </a:tc>
              </a:tr>
            </a:tbl>
          </a:graphicData>
        </a:graphic>
      </p:graphicFrame>
    </p:spTree>
    <p:extLst>
      <p:ext uri="{BB962C8B-B14F-4D97-AF65-F5344CB8AC3E}">
        <p14:creationId xmlns:p14="http://schemas.microsoft.com/office/powerpoint/2010/main" val="2758362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4"/>
          <p:cNvSpPr>
            <a:spLocks noGrp="1" noChangeArrowheads="1"/>
          </p:cNvSpPr>
          <p:nvPr>
            <p:ph type="ctrTitle"/>
          </p:nvPr>
        </p:nvSpPr>
        <p:spPr/>
        <p:txBody>
          <a:bodyPr/>
          <a:lstStyle/>
          <a:p>
            <a:r>
              <a:rPr lang="en-US"/>
              <a:t>Introduction</a:t>
            </a:r>
            <a:endParaRPr lang="de-DE"/>
          </a:p>
        </p:txBody>
      </p:sp>
      <p:sp>
        <p:nvSpPr>
          <p:cNvPr id="177157" name="Rectangle 5"/>
          <p:cNvSpPr>
            <a:spLocks noGrp="1" noChangeArrowheads="1"/>
          </p:cNvSpPr>
          <p:nvPr>
            <p:ph type="subTitle" idx="1"/>
          </p:nvPr>
        </p:nvSpPr>
        <p:spPr/>
        <p:txBody>
          <a:bodyPr/>
          <a:lstStyle/>
          <a:p>
            <a:r>
              <a:rPr lang="en-US"/>
              <a:t>Examples and Applications</a:t>
            </a:r>
            <a:endParaRPr lang="de-DE"/>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76131"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l" eaLnBrk="0" hangingPunct="0"/>
            <a:endParaRPr lang="en-US" sz="2400">
              <a:latin typeface="Times New Roman" pitchFamily="18" charset="0"/>
            </a:endParaRPr>
          </a:p>
        </p:txBody>
      </p:sp>
      <p:sp>
        <p:nvSpPr>
          <p:cNvPr id="176134" name="Rectangle 6"/>
          <p:cNvSpPr>
            <a:spLocks noGrp="1" noChangeArrowheads="1"/>
          </p:cNvSpPr>
          <p:nvPr>
            <p:ph type="title"/>
          </p:nvPr>
        </p:nvSpPr>
        <p:spPr/>
        <p:txBody>
          <a:bodyPr/>
          <a:lstStyle/>
          <a:p>
            <a:r>
              <a:rPr lang="de-DE"/>
              <a:t>Introduction: Examples and Applications</a:t>
            </a:r>
            <a:endParaRPr lang="en-GB"/>
          </a:p>
        </p:txBody>
      </p:sp>
      <p:sp>
        <p:nvSpPr>
          <p:cNvPr id="176135" name="Rectangle 7"/>
          <p:cNvSpPr>
            <a:spLocks noGrp="1" noChangeArrowheads="1"/>
          </p:cNvSpPr>
          <p:nvPr>
            <p:ph idx="1"/>
          </p:nvPr>
        </p:nvSpPr>
        <p:spPr/>
        <p:txBody>
          <a:bodyPr/>
          <a:lstStyle/>
          <a:p>
            <a:r>
              <a:rPr lang="en-US" dirty="0"/>
              <a:t>The human brain can analyze and understand visual data very fast – faster than any other sense. Thus there is a variety of applications.</a:t>
            </a:r>
            <a:endParaRPr lang="de-DE" dirty="0"/>
          </a:p>
          <a:p>
            <a:pPr lvl="1"/>
            <a:r>
              <a:rPr lang="en-US" dirty="0"/>
              <a:t>molecule modeling – visualization of molecule structures</a:t>
            </a:r>
            <a:endParaRPr lang="de-DE" dirty="0"/>
          </a:p>
          <a:p>
            <a:pPr lvl="1"/>
            <a:r>
              <a:rPr lang="en-US" dirty="0"/>
              <a:t>medical imaging</a:t>
            </a:r>
            <a:endParaRPr lang="de-DE" dirty="0"/>
          </a:p>
          <a:p>
            <a:pPr lvl="1"/>
            <a:r>
              <a:rPr lang="en-US" dirty="0"/>
              <a:t>fluid dynamics</a:t>
            </a:r>
            <a:endParaRPr lang="de-DE" dirty="0"/>
          </a:p>
          <a:p>
            <a:pPr lvl="1"/>
            <a:r>
              <a:rPr lang="en-US" dirty="0"/>
              <a:t>environmental analysis and planning </a:t>
            </a:r>
            <a:endParaRPr lang="de-DE" dirty="0"/>
          </a:p>
          <a:p>
            <a:pPr lvl="1"/>
            <a:r>
              <a:rPr lang="en-US" dirty="0"/>
              <a:t>astrophysics</a:t>
            </a:r>
            <a:endParaRPr lang="de-DE" dirty="0"/>
          </a:p>
          <a:p>
            <a:pPr lvl="1"/>
            <a:r>
              <a:rPr lang="en-US" dirty="0"/>
              <a:t>biology</a:t>
            </a:r>
            <a:endParaRPr lang="de-DE" dirty="0"/>
          </a:p>
          <a:p>
            <a:pPr lvl="1"/>
            <a:r>
              <a:rPr lang="en-US" dirty="0"/>
              <a:t>geo-sciences</a:t>
            </a:r>
          </a:p>
          <a:p>
            <a:pPr lvl="1"/>
            <a:r>
              <a:rPr lang="en-US" dirty="0"/>
              <a:t>engineering</a:t>
            </a:r>
            <a:endParaRPr lang="de-DE" dirty="0"/>
          </a:p>
          <a:p>
            <a:pPr lvl="1"/>
            <a:r>
              <a:rPr lang="en-US" dirty="0"/>
              <a:t>much </a:t>
            </a:r>
            <a:r>
              <a:rPr lang="en-US" dirty="0" smtClean="0"/>
              <a:t>more</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a:t>Molecular Visualization</a:t>
            </a:r>
            <a:endParaRPr lang="de-DE"/>
          </a:p>
        </p:txBody>
      </p:sp>
      <p:pic>
        <p:nvPicPr>
          <p:cNvPr id="2877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1052513"/>
            <a:ext cx="8450262" cy="475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7750" name="Text Box 6"/>
          <p:cNvSpPr txBox="1">
            <a:spLocks noChangeArrowheads="1"/>
          </p:cNvSpPr>
          <p:nvPr/>
        </p:nvSpPr>
        <p:spPr bwMode="auto">
          <a:xfrm>
            <a:off x="5029200" y="5867400"/>
            <a:ext cx="372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Daniel Baum (Zuse Institute Berlin)</a:t>
            </a:r>
            <a:endParaRPr lang="de-DE"/>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en-US"/>
              <a:t>Molecular Visualization</a:t>
            </a:r>
            <a:endParaRPr lang="de-DE"/>
          </a:p>
        </p:txBody>
      </p:sp>
      <p:sp>
        <p:nvSpPr>
          <p:cNvPr id="291844" name="Rectangle 4"/>
          <p:cNvSpPr>
            <a:spLocks noGrp="1" noChangeArrowheads="1"/>
          </p:cNvSpPr>
          <p:nvPr>
            <p:ph type="body" sz="half" idx="1"/>
          </p:nvPr>
        </p:nvSpPr>
        <p:spPr/>
        <p:txBody>
          <a:bodyPr/>
          <a:lstStyle/>
          <a:p>
            <a:r>
              <a:rPr lang="en-US" sz="2000"/>
              <a:t>Understanding the complex structures in molecules</a:t>
            </a:r>
          </a:p>
          <a:p>
            <a:r>
              <a:rPr lang="en-US" sz="2000"/>
              <a:t>Understanding the dynamics of molecules</a:t>
            </a:r>
          </a:p>
          <a:p>
            <a:r>
              <a:rPr lang="en-US" sz="2000"/>
              <a:t>Understanding the docking properties of molecules</a:t>
            </a:r>
          </a:p>
          <a:p>
            <a:r>
              <a:rPr lang="en-US" sz="2000"/>
              <a:t>Understanding the relationships between molecules</a:t>
            </a:r>
          </a:p>
          <a:p>
            <a:r>
              <a:rPr lang="en-US" sz="2000"/>
              <a:t>…</a:t>
            </a:r>
          </a:p>
          <a:p>
            <a:r>
              <a:rPr lang="en-US" sz="2000">
                <a:sym typeface="Wingdings" pitchFamily="2" charset="2"/>
              </a:rPr>
              <a:t> Design of new drugs</a:t>
            </a:r>
            <a:endParaRPr lang="de-DE" sz="2000"/>
          </a:p>
        </p:txBody>
      </p:sp>
      <p:pic>
        <p:nvPicPr>
          <p:cNvPr id="291846" name="Picture 6" descr="GreenTea2008_Alpha_Trimme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274190"/>
            <a:ext cx="4244975" cy="4309619"/>
          </a:xfrm>
          <a:extLst>
            <a:ext uri="{909E8E84-426E-40DD-AFC4-6F175D3DCCD1}">
              <a14:hiddenFill xmlns:a14="http://schemas.microsoft.com/office/drawing/2010/main">
                <a:solidFill>
                  <a:srgbClr val="FFFFFF"/>
                </a:solidFill>
              </a14:hiddenFill>
            </a:ext>
          </a:extLst>
        </p:spPr>
      </p:pic>
      <p:sp>
        <p:nvSpPr>
          <p:cNvPr id="291847" name="Text Box 7"/>
          <p:cNvSpPr txBox="1">
            <a:spLocks noChangeArrowheads="1"/>
          </p:cNvSpPr>
          <p:nvPr/>
        </p:nvSpPr>
        <p:spPr bwMode="auto">
          <a:xfrm>
            <a:off x="2133600" y="5562600"/>
            <a:ext cx="6788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Two conformations of a molecule that can be found in green tea</a:t>
            </a:r>
          </a:p>
          <a:p>
            <a:r>
              <a:rPr lang="en-US" sz="1600"/>
              <a:t>Johannes Schmidt-Ehrenberg, Daniel Baum (Zuse Institute Berlin)</a:t>
            </a:r>
            <a:endParaRPr lang="de-DE" sz="160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US"/>
              <a:t>Medical Visualization</a:t>
            </a:r>
            <a:endParaRPr lang="de-DE"/>
          </a:p>
        </p:txBody>
      </p:sp>
      <p:pic>
        <p:nvPicPr>
          <p:cNvPr id="289796" name="Picture 4" descr="TreppenhausMedical2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14400"/>
            <a:ext cx="6248400" cy="48752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en-US"/>
              <a:t>Medical Visualization</a:t>
            </a:r>
            <a:endParaRPr lang="de-DE"/>
          </a:p>
        </p:txBody>
      </p:sp>
      <p:pic>
        <p:nvPicPr>
          <p:cNvPr id="293892" name="zib-cas-facelab.mpg">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a:xfrm>
            <a:off x="1828800" y="792163"/>
            <a:ext cx="5486400" cy="4389437"/>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3894" name="Text Box 6"/>
          <p:cNvSpPr txBox="1">
            <a:spLocks noChangeArrowheads="1"/>
          </p:cNvSpPr>
          <p:nvPr/>
        </p:nvSpPr>
        <p:spPr bwMode="auto">
          <a:xfrm>
            <a:off x="2133600" y="5334000"/>
            <a:ext cx="4895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Medical visualization leads to surgery planning</a:t>
            </a:r>
          </a:p>
          <a:p>
            <a:r>
              <a:rPr lang="en-US"/>
              <a:t>Stefan Zachow (Zuse Institute Berlin)</a:t>
            </a: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320" fill="hold"/>
                                        <p:tgtEl>
                                          <p:spTgt spid="29389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3892"/>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293892"/>
                                        </p:tgtEl>
                                      </p:cBhvr>
                                    </p:cmd>
                                  </p:childTnLst>
                                </p:cTn>
                              </p:par>
                            </p:childTnLst>
                          </p:cTn>
                        </p:par>
                      </p:childTnLst>
                    </p:cTn>
                  </p:par>
                </p:childTnLst>
              </p:cTn>
              <p:nextCondLst>
                <p:cond evt="onClick" delay="0">
                  <p:tgtEl>
                    <p:spTgt spid="293892"/>
                  </p:tgtEl>
                </p:cond>
              </p:nextCondLst>
            </p:seq>
            <p:video fullScrn="1">
              <p:cMediaNode>
                <p:cTn id="12" fill="hold" display="0">
                  <p:stCondLst>
                    <p:cond delay="indefinite"/>
                  </p:stCondLst>
                  <p:endCondLst>
                    <p:cond evt="onNext" delay="0">
                      <p:tgtEl>
                        <p:sldTgt/>
                      </p:tgtEl>
                    </p:cond>
                    <p:cond evt="onPrev" delay="0">
                      <p:tgtEl>
                        <p:sldTgt/>
                      </p:tgtEl>
                    </p:cond>
                  </p:endCondLst>
                </p:cTn>
                <p:tgtEl>
                  <p:spTgt spid="293892"/>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gratingCell.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2003407" y="1676400"/>
            <a:ext cx="5235593" cy="4281414"/>
          </a:xfrm>
          <a:prstGeom prst="rect">
            <a:avLst/>
          </a:prstGeom>
        </p:spPr>
      </p:pic>
      <p:sp>
        <p:nvSpPr>
          <p:cNvPr id="3" name="Title 1"/>
          <p:cNvSpPr txBox="1">
            <a:spLocks/>
          </p:cNvSpPr>
          <p:nvPr/>
        </p:nvSpPr>
        <p:spPr>
          <a:xfrm>
            <a:off x="228600" y="304800"/>
            <a:ext cx="8686800" cy="1143000"/>
          </a:xfrm>
          <a:prstGeom prst="rect">
            <a:avLst/>
          </a:prstGeom>
          <a:noFill/>
        </p:spPr>
        <p:txBody>
          <a:bodyPr/>
          <a:lst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a:lstStyle>
          <a:p>
            <a:pPr algn="ctr"/>
            <a:r>
              <a:rPr lang="en-US" sz="2800" dirty="0" smtClean="0"/>
              <a:t>Cell Biology</a:t>
            </a:r>
          </a:p>
          <a:p>
            <a:pPr algn="ctr"/>
            <a:r>
              <a:rPr lang="en-US" sz="1800" b="0" i="0" dirty="0" smtClean="0"/>
              <a:t>In cooperation with MPI </a:t>
            </a:r>
            <a:r>
              <a:rPr lang="en-US" sz="1800" b="0" i="0" dirty="0" err="1" smtClean="0"/>
              <a:t>Biochemie</a:t>
            </a:r>
            <a:r>
              <a:rPr lang="en-US" sz="1800" b="0" i="0" dirty="0"/>
              <a:t>, </a:t>
            </a:r>
            <a:r>
              <a:rPr lang="en-US" sz="1800" b="0" i="0" dirty="0" err="1" smtClean="0"/>
              <a:t>Martinsried</a:t>
            </a:r>
            <a:endParaRPr lang="en-US" sz="1800" b="0" i="0" dirty="0" smtClean="0"/>
          </a:p>
          <a:p>
            <a:pPr algn="ctr"/>
            <a:r>
              <a:rPr lang="en-US" sz="1800" b="0" i="0" dirty="0" smtClean="0"/>
              <a:t>Dr. A </a:t>
            </a:r>
            <a:r>
              <a:rPr lang="en-US" sz="1800" b="0" i="0" dirty="0" err="1" smtClean="0"/>
              <a:t>Rigort</a:t>
            </a:r>
            <a:r>
              <a:rPr lang="en-US" sz="1800" b="0" i="0" dirty="0" smtClean="0"/>
              <a:t>, Prof. Dr. W. </a:t>
            </a:r>
            <a:r>
              <a:rPr lang="en-US" sz="1800" b="0" i="0" dirty="0" err="1" smtClean="0"/>
              <a:t>Baumeister</a:t>
            </a:r>
            <a:endParaRPr lang="en-US" sz="1800" b="0" i="0" dirty="0"/>
          </a:p>
        </p:txBody>
      </p:sp>
      <p:sp>
        <p:nvSpPr>
          <p:cNvPr id="4" name="TextBox 3"/>
          <p:cNvSpPr txBox="1"/>
          <p:nvPr/>
        </p:nvSpPr>
        <p:spPr>
          <a:xfrm>
            <a:off x="3902586" y="6048899"/>
            <a:ext cx="1338828" cy="369332"/>
          </a:xfrm>
          <a:prstGeom prst="rect">
            <a:avLst/>
          </a:prstGeom>
          <a:noFill/>
        </p:spPr>
        <p:txBody>
          <a:bodyPr wrap="none" rtlCol="0">
            <a:spAutoFit/>
          </a:bodyPr>
          <a:lstStyle/>
          <a:p>
            <a:r>
              <a:rPr lang="en-US" dirty="0" smtClean="0"/>
              <a:t>Moving cell</a:t>
            </a:r>
            <a:endParaRPr lang="en-US" dirty="0"/>
          </a:p>
        </p:txBody>
      </p:sp>
    </p:spTree>
    <p:extLst>
      <p:ext uri="{BB962C8B-B14F-4D97-AF65-F5344CB8AC3E}">
        <p14:creationId xmlns:p14="http://schemas.microsoft.com/office/powerpoint/2010/main" val="118962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Biology</a:t>
            </a:r>
            <a:endParaRPr lang="en-US" dirty="0"/>
          </a:p>
        </p:txBody>
      </p:sp>
      <p:pic>
        <p:nvPicPr>
          <p:cNvPr id="3" name="CellMembraneNoCover.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524000" y="0"/>
            <a:ext cx="6096000" cy="6858000"/>
          </a:xfrm>
          <a:prstGeom prst="rect">
            <a:avLst/>
          </a:prstGeom>
        </p:spPr>
      </p:pic>
    </p:spTree>
    <p:extLst>
      <p:ext uri="{BB962C8B-B14F-4D97-AF65-F5344CB8AC3E}">
        <p14:creationId xmlns:p14="http://schemas.microsoft.com/office/powerpoint/2010/main" val="241229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Projekte\TopoXD\MorePapers\EG2012_SepPers3D\figures\autojpg\cellMembrane_origData_sepSurfa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64060"/>
            <a:ext cx="4495800" cy="33628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ojekte\TopoXD\MorePapers\EG2012_SepPers3D\figures\autojpg\cellMembrane_origData_ridgeSurfa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7060" y="1664060"/>
            <a:ext cx="4498848" cy="33651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0400" y="4026260"/>
            <a:ext cx="2813591" cy="646331"/>
          </a:xfrm>
          <a:prstGeom prst="rect">
            <a:avLst/>
          </a:prstGeom>
          <a:noFill/>
        </p:spPr>
        <p:txBody>
          <a:bodyPr wrap="none" rtlCol="0">
            <a:spAutoFit/>
          </a:bodyPr>
          <a:lstStyle/>
          <a:p>
            <a:pPr algn="ctr"/>
            <a:r>
              <a:rPr lang="en-US" dirty="0" smtClean="0"/>
              <a:t>Original data</a:t>
            </a:r>
          </a:p>
          <a:p>
            <a:pPr algn="ctr"/>
            <a:r>
              <a:rPr lang="en-US" dirty="0"/>
              <a:t>f</a:t>
            </a:r>
            <a:r>
              <a:rPr lang="en-US" dirty="0" smtClean="0"/>
              <a:t>rom electron tomography</a:t>
            </a:r>
            <a:endParaRPr lang="en-US" dirty="0"/>
          </a:p>
        </p:txBody>
      </p:sp>
      <p:sp>
        <p:nvSpPr>
          <p:cNvPr id="4" name="TextBox 3"/>
          <p:cNvSpPr txBox="1"/>
          <p:nvPr/>
        </p:nvSpPr>
        <p:spPr>
          <a:xfrm>
            <a:off x="996517" y="3703094"/>
            <a:ext cx="2505814" cy="646331"/>
          </a:xfrm>
          <a:prstGeom prst="rect">
            <a:avLst/>
          </a:prstGeom>
          <a:solidFill>
            <a:schemeClr val="bg1">
              <a:alpha val="75000"/>
            </a:schemeClr>
          </a:solidFill>
        </p:spPr>
        <p:txBody>
          <a:bodyPr wrap="none" rtlCol="0">
            <a:spAutoFit/>
          </a:bodyPr>
          <a:lstStyle/>
          <a:p>
            <a:pPr algn="ctr"/>
            <a:r>
              <a:rPr lang="en-US" dirty="0" smtClean="0"/>
              <a:t>Topology</a:t>
            </a:r>
          </a:p>
          <a:p>
            <a:pPr algn="ctr"/>
            <a:r>
              <a:rPr lang="en-US" dirty="0" err="1" smtClean="0"/>
              <a:t>Separatrix</a:t>
            </a:r>
            <a:r>
              <a:rPr lang="en-US" dirty="0" smtClean="0"/>
              <a:t> Persistence</a:t>
            </a:r>
            <a:endParaRPr lang="en-US" dirty="0"/>
          </a:p>
        </p:txBody>
      </p:sp>
      <p:sp>
        <p:nvSpPr>
          <p:cNvPr id="10" name="TextBox 9"/>
          <p:cNvSpPr txBox="1"/>
          <p:nvPr/>
        </p:nvSpPr>
        <p:spPr>
          <a:xfrm>
            <a:off x="6214418" y="3841593"/>
            <a:ext cx="1608134" cy="369332"/>
          </a:xfrm>
          <a:prstGeom prst="rect">
            <a:avLst/>
          </a:prstGeom>
          <a:solidFill>
            <a:schemeClr val="bg1">
              <a:alpha val="75000"/>
            </a:schemeClr>
          </a:solidFill>
        </p:spPr>
        <p:txBody>
          <a:bodyPr wrap="none" rtlCol="0">
            <a:spAutoFit/>
          </a:bodyPr>
          <a:lstStyle/>
          <a:p>
            <a:pPr algn="ctr"/>
            <a:r>
              <a:rPr lang="en-US" dirty="0" smtClean="0"/>
              <a:t>Ridge surface</a:t>
            </a:r>
            <a:endParaRPr lang="en-US" dirty="0"/>
          </a:p>
        </p:txBody>
      </p:sp>
    </p:spTree>
    <p:extLst>
      <p:ext uri="{BB962C8B-B14F-4D97-AF65-F5344CB8AC3E}">
        <p14:creationId xmlns:p14="http://schemas.microsoft.com/office/powerpoint/2010/main" val="20342792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en-US"/>
              <a:t>Visualization in Biology</a:t>
            </a:r>
            <a:endParaRPr lang="de-DE"/>
          </a:p>
        </p:txBody>
      </p:sp>
      <p:pic>
        <p:nvPicPr>
          <p:cNvPr id="296964" name="Picture 4" descr="TreppenhausMedical2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914400"/>
            <a:ext cx="6324600" cy="3505200"/>
          </a:xfrm>
          <a:prstGeom prst="rect">
            <a:avLst/>
          </a:prstGeom>
          <a:noFill/>
          <a:extLst>
            <a:ext uri="{909E8E84-426E-40DD-AFC4-6F175D3DCCD1}">
              <a14:hiddenFill xmlns:a14="http://schemas.microsoft.com/office/drawing/2010/main">
                <a:solidFill>
                  <a:srgbClr val="FFFFFF"/>
                </a:solidFill>
              </a14:hiddenFill>
            </a:ext>
          </a:extLst>
        </p:spPr>
      </p:pic>
      <p:sp>
        <p:nvSpPr>
          <p:cNvPr id="296965" name="Text Box 5"/>
          <p:cNvSpPr txBox="1">
            <a:spLocks noChangeArrowheads="1"/>
          </p:cNvSpPr>
          <p:nvPr/>
        </p:nvSpPr>
        <p:spPr bwMode="auto">
          <a:xfrm>
            <a:off x="952500" y="4799013"/>
            <a:ext cx="72580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The brain of a honeybee has been segmented into its functional parts.</a:t>
            </a:r>
          </a:p>
          <a:p>
            <a:r>
              <a:rPr lang="en-US"/>
              <a:t>The goal is to create a functional atlas of the brain.</a:t>
            </a:r>
          </a:p>
          <a:p>
            <a:r>
              <a:rPr lang="en-US"/>
              <a:t>Anja Kuß, Alexander Maye (Zuse Institute Berlin)</a:t>
            </a:r>
            <a:endParaRPr lang="de-DE"/>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a:extLst>
              <a:ext uri="{28A0092B-C50C-407E-A947-70E740481C1C}">
                <a14:useLocalDpi xmlns:a14="http://schemas.microsoft.com/office/drawing/2010/main" val="0"/>
              </a:ext>
            </a:extLst>
          </a:blip>
          <a:srcRect t="1196" r="11835" b="1285"/>
          <a:stretch>
            <a:fillRect/>
          </a:stretch>
        </p:blipFill>
        <p:spPr bwMode="auto">
          <a:xfrm>
            <a:off x="3235896" y="1963415"/>
            <a:ext cx="5898059" cy="489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9698" name="Rectangle 2"/>
          <p:cNvSpPr>
            <a:spLocks/>
          </p:cNvSpPr>
          <p:nvPr/>
        </p:nvSpPr>
        <p:spPr bwMode="auto">
          <a:xfrm>
            <a:off x="598289" y="533400"/>
            <a:ext cx="3282950"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4900" dirty="0">
                <a:solidFill>
                  <a:schemeClr val="bg1"/>
                </a:solidFill>
                <a:ea typeface="Gill Sans" charset="0"/>
                <a:cs typeface="Gill Sans" charset="0"/>
              </a:rPr>
              <a:t>Oral </a:t>
            </a:r>
            <a:r>
              <a:rPr lang="en-US" altLang="en-US" sz="4900" dirty="0" smtClean="0">
                <a:solidFill>
                  <a:schemeClr val="bg1"/>
                </a:solidFill>
                <a:ea typeface="Gill Sans" charset="0"/>
                <a:cs typeface="Gill Sans" charset="0"/>
              </a:rPr>
              <a:t>Exams</a:t>
            </a:r>
            <a:endParaRPr lang="en-US" altLang="en-US" sz="4900" dirty="0">
              <a:solidFill>
                <a:schemeClr val="bg1"/>
              </a:solidFill>
              <a:ea typeface="Gill Sans" charset="0"/>
              <a:cs typeface="Gill Sans" charset="0"/>
            </a:endParaRPr>
          </a:p>
          <a:p>
            <a:r>
              <a:rPr lang="en-US" altLang="en-US" sz="4900" dirty="0" smtClean="0">
                <a:solidFill>
                  <a:schemeClr val="bg1"/>
                </a:solidFill>
                <a:ea typeface="Gill Sans" charset="0"/>
                <a:cs typeface="Gill Sans" charset="0"/>
              </a:rPr>
              <a:t>(30 min)</a:t>
            </a:r>
            <a:endParaRPr lang="en-US" altLang="en-US" sz="4900" dirty="0">
              <a:solidFill>
                <a:schemeClr val="bg1"/>
              </a:solidFill>
              <a:ea typeface="Gill Sans" charset="0"/>
              <a:cs typeface="Gill Sans" charset="0"/>
            </a:endParaRPr>
          </a:p>
        </p:txBody>
      </p:sp>
    </p:spTree>
    <p:extLst>
      <p:ext uri="{BB962C8B-B14F-4D97-AF65-F5344CB8AC3E}">
        <p14:creationId xmlns:p14="http://schemas.microsoft.com/office/powerpoint/2010/main" val="1947645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AroundMars.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9144000" cy="6857534"/>
          </a:xfrm>
          <a:prstGeom prst="rect">
            <a:avLst/>
          </a:prstGeom>
        </p:spPr>
      </p:pic>
      <p:sp>
        <p:nvSpPr>
          <p:cNvPr id="3" name="TextBox 2"/>
          <p:cNvSpPr txBox="1"/>
          <p:nvPr/>
        </p:nvSpPr>
        <p:spPr>
          <a:xfrm>
            <a:off x="4953000" y="228600"/>
            <a:ext cx="3978974" cy="769441"/>
          </a:xfrm>
          <a:prstGeom prst="rect">
            <a:avLst/>
          </a:prstGeom>
          <a:noFill/>
        </p:spPr>
        <p:txBody>
          <a:bodyPr wrap="none" rtlCol="0">
            <a:spAutoFit/>
          </a:bodyPr>
          <a:lstStyle/>
          <a:p>
            <a:pPr algn="l" fontAlgn="auto">
              <a:spcBef>
                <a:spcPts val="0"/>
              </a:spcBef>
              <a:spcAft>
                <a:spcPts val="0"/>
              </a:spcAft>
            </a:pPr>
            <a:r>
              <a:rPr lang="en-US" sz="4400" i="1" dirty="0" smtClean="0">
                <a:solidFill>
                  <a:srgbClr val="FFFFFF"/>
                </a:solidFill>
                <a:latin typeface="Arial"/>
                <a:cs typeface="+mn-cs"/>
              </a:rPr>
              <a:t>Rivers on Mars</a:t>
            </a:r>
            <a:endParaRPr lang="en-US" sz="4400" i="1" dirty="0">
              <a:solidFill>
                <a:srgbClr val="FFFFFF"/>
              </a:solidFill>
              <a:latin typeface="Arial"/>
              <a:cs typeface="+mn-cs"/>
            </a:endParaRPr>
          </a:p>
        </p:txBody>
      </p:sp>
      <p:sp>
        <p:nvSpPr>
          <p:cNvPr id="4" name="TextBox 3"/>
          <p:cNvSpPr txBox="1"/>
          <p:nvPr/>
        </p:nvSpPr>
        <p:spPr>
          <a:xfrm>
            <a:off x="4953000" y="1371600"/>
            <a:ext cx="3665106" cy="1477328"/>
          </a:xfrm>
          <a:prstGeom prst="rect">
            <a:avLst/>
          </a:prstGeom>
          <a:noFill/>
        </p:spPr>
        <p:txBody>
          <a:bodyPr wrap="none" rtlCol="0">
            <a:spAutoFit/>
          </a:bodyPr>
          <a:lstStyle/>
          <a:p>
            <a:pPr marL="169863" indent="-169863" algn="l" fontAlgn="auto">
              <a:spcBef>
                <a:spcPts val="0"/>
              </a:spcBef>
              <a:spcAft>
                <a:spcPts val="0"/>
              </a:spcAft>
            </a:pPr>
            <a:r>
              <a:rPr lang="en-US" b="1" dirty="0" smtClean="0">
                <a:solidFill>
                  <a:srgbClr val="FFFFFF"/>
                </a:solidFill>
                <a:latin typeface="Courier New" pitchFamily="49" charset="0"/>
                <a:cs typeface="Courier New" pitchFamily="49" charset="0"/>
              </a:rPr>
              <a:t>NASA Mars </a:t>
            </a:r>
            <a:r>
              <a:rPr lang="en-US" b="1" dirty="0">
                <a:solidFill>
                  <a:srgbClr val="FFFFFF"/>
                </a:solidFill>
                <a:latin typeface="Courier New" pitchFamily="49" charset="0"/>
                <a:cs typeface="Courier New" pitchFamily="49" charset="0"/>
              </a:rPr>
              <a:t>Global </a:t>
            </a:r>
            <a:r>
              <a:rPr lang="en-US" b="1" dirty="0" smtClean="0">
                <a:solidFill>
                  <a:srgbClr val="FFFFFF"/>
                </a:solidFill>
                <a:latin typeface="Courier New" pitchFamily="49" charset="0"/>
                <a:cs typeface="Courier New" pitchFamily="49" charset="0"/>
              </a:rPr>
              <a:t>Surveyor</a:t>
            </a:r>
          </a:p>
          <a:p>
            <a:pPr marL="169863" indent="-169863" algn="l" fontAlgn="auto">
              <a:spcBef>
                <a:spcPts val="0"/>
              </a:spcBef>
              <a:spcAft>
                <a:spcPts val="0"/>
              </a:spcAft>
            </a:pPr>
            <a:endParaRPr lang="en-US" dirty="0" smtClean="0">
              <a:solidFill>
                <a:srgbClr val="FFFFFF"/>
              </a:solidFill>
              <a:latin typeface="Courier New" pitchFamily="49" charset="0"/>
              <a:cs typeface="Courier New" pitchFamily="49" charset="0"/>
            </a:endParaRPr>
          </a:p>
          <a:p>
            <a:pPr marL="169863" indent="-169863" algn="l" fontAlgn="auto">
              <a:spcBef>
                <a:spcPts val="0"/>
              </a:spcBef>
              <a:spcAft>
                <a:spcPts val="0"/>
              </a:spcAft>
              <a:buFont typeface="Arial" pitchFamily="34" charset="0"/>
              <a:buChar char="•"/>
            </a:pPr>
            <a:r>
              <a:rPr lang="en-US" dirty="0">
                <a:solidFill>
                  <a:srgbClr val="FFFFFF"/>
                </a:solidFill>
                <a:latin typeface="Courier New" pitchFamily="49" charset="0"/>
                <a:cs typeface="Courier New" pitchFamily="49" charset="0"/>
              </a:rPr>
              <a:t>Launch: November 7, </a:t>
            </a:r>
            <a:r>
              <a:rPr lang="en-US" dirty="0" smtClean="0">
                <a:solidFill>
                  <a:srgbClr val="FFFFFF"/>
                </a:solidFill>
                <a:latin typeface="Courier New" pitchFamily="49" charset="0"/>
                <a:cs typeface="Courier New" pitchFamily="49" charset="0"/>
              </a:rPr>
              <a:t>1996</a:t>
            </a:r>
          </a:p>
          <a:p>
            <a:pPr marL="169863" indent="-169863" algn="l" fontAlgn="auto">
              <a:spcBef>
                <a:spcPts val="0"/>
              </a:spcBef>
              <a:spcAft>
                <a:spcPts val="0"/>
              </a:spcAft>
              <a:buFont typeface="Arial" pitchFamily="34" charset="0"/>
              <a:buChar char="•"/>
            </a:pPr>
            <a:r>
              <a:rPr lang="en-US" dirty="0" smtClean="0">
                <a:solidFill>
                  <a:srgbClr val="FFFFFF"/>
                </a:solidFill>
                <a:latin typeface="Courier New" pitchFamily="49" charset="0"/>
                <a:cs typeface="Courier New" pitchFamily="49" charset="0"/>
              </a:rPr>
              <a:t>Mission: Mapping of Mars</a:t>
            </a:r>
          </a:p>
          <a:p>
            <a:pPr marL="169863" indent="-169863" algn="l" fontAlgn="auto">
              <a:spcBef>
                <a:spcPts val="0"/>
              </a:spcBef>
              <a:spcAft>
                <a:spcPts val="0"/>
              </a:spcAft>
              <a:buFont typeface="Arial" pitchFamily="34" charset="0"/>
              <a:buChar char="•"/>
            </a:pPr>
            <a:r>
              <a:rPr lang="en-US" dirty="0" smtClean="0">
                <a:solidFill>
                  <a:srgbClr val="FFFFFF"/>
                </a:solidFill>
                <a:latin typeface="Courier New" pitchFamily="49" charset="0"/>
                <a:cs typeface="Courier New" pitchFamily="49" charset="0"/>
              </a:rPr>
              <a:t>Time: 4.5 years</a:t>
            </a:r>
          </a:p>
        </p:txBody>
      </p:sp>
      <p:sp>
        <p:nvSpPr>
          <p:cNvPr id="5" name="TextBox 4"/>
          <p:cNvSpPr txBox="1"/>
          <p:nvPr/>
        </p:nvSpPr>
        <p:spPr>
          <a:xfrm>
            <a:off x="4953001" y="3247072"/>
            <a:ext cx="4055174" cy="1200329"/>
          </a:xfrm>
          <a:prstGeom prst="rect">
            <a:avLst/>
          </a:prstGeom>
          <a:noFill/>
        </p:spPr>
        <p:txBody>
          <a:bodyPr wrap="square" rtlCol="0">
            <a:spAutoFit/>
          </a:bodyPr>
          <a:lstStyle/>
          <a:p>
            <a:pPr marL="169863" indent="-169863" algn="l" fontAlgn="auto">
              <a:spcBef>
                <a:spcPts val="0"/>
              </a:spcBef>
              <a:spcAft>
                <a:spcPts val="0"/>
              </a:spcAft>
            </a:pPr>
            <a:r>
              <a:rPr lang="en-US" b="1" dirty="0">
                <a:solidFill>
                  <a:srgbClr val="FFFFFF"/>
                </a:solidFill>
                <a:latin typeface="Courier New" pitchFamily="49" charset="0"/>
                <a:cs typeface="Courier New" pitchFamily="49" charset="0"/>
              </a:rPr>
              <a:t>Mars Orbiter Laser </a:t>
            </a:r>
            <a:r>
              <a:rPr lang="en-US" b="1" dirty="0" smtClean="0">
                <a:solidFill>
                  <a:srgbClr val="FFFFFF"/>
                </a:solidFill>
                <a:latin typeface="Courier New" pitchFamily="49" charset="0"/>
                <a:cs typeface="Courier New" pitchFamily="49" charset="0"/>
              </a:rPr>
              <a:t>Altimeter</a:t>
            </a:r>
          </a:p>
          <a:p>
            <a:pPr marL="169863" indent="-169863" algn="l" fontAlgn="auto">
              <a:spcBef>
                <a:spcPts val="0"/>
              </a:spcBef>
              <a:spcAft>
                <a:spcPts val="0"/>
              </a:spcAft>
            </a:pPr>
            <a:endParaRPr lang="en-US" dirty="0" smtClean="0">
              <a:solidFill>
                <a:srgbClr val="FFFFFF"/>
              </a:solidFill>
              <a:latin typeface="Courier New" pitchFamily="49" charset="0"/>
              <a:cs typeface="Courier New" pitchFamily="49" charset="0"/>
            </a:endParaRPr>
          </a:p>
          <a:p>
            <a:pPr marL="169863" indent="-169863" algn="l" fontAlgn="auto">
              <a:spcBef>
                <a:spcPts val="0"/>
              </a:spcBef>
              <a:spcAft>
                <a:spcPts val="0"/>
              </a:spcAft>
              <a:buFont typeface="Arial" pitchFamily="34" charset="0"/>
              <a:buChar char="•"/>
            </a:pPr>
            <a:r>
              <a:rPr lang="en-US" dirty="0" smtClean="0">
                <a:solidFill>
                  <a:srgbClr val="FFFFFF"/>
                </a:solidFill>
                <a:latin typeface="Courier New" pitchFamily="49" charset="0"/>
                <a:cs typeface="Courier New" pitchFamily="49" charset="0"/>
              </a:rPr>
              <a:t>Determines the height of surface features on Mars</a:t>
            </a:r>
          </a:p>
        </p:txBody>
      </p:sp>
      <p:pic>
        <p:nvPicPr>
          <p:cNvPr id="7170" name="Picture 2" descr="D:\Projekte\TopoXD\Vorträge\Joint Lecture 05.10.2011\megt90n000eb_smallRo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4665166"/>
            <a:ext cx="3935524" cy="1964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53001" y="1371600"/>
            <a:ext cx="4055174" cy="2862322"/>
          </a:xfrm>
          <a:prstGeom prst="rect">
            <a:avLst/>
          </a:prstGeom>
          <a:noFill/>
        </p:spPr>
        <p:txBody>
          <a:bodyPr wrap="square" rtlCol="0">
            <a:spAutoFit/>
          </a:bodyPr>
          <a:lstStyle/>
          <a:p>
            <a:pPr marL="169863" indent="-169863" algn="l" fontAlgn="auto">
              <a:spcBef>
                <a:spcPts val="0"/>
              </a:spcBef>
              <a:spcAft>
                <a:spcPts val="0"/>
              </a:spcAft>
            </a:pPr>
            <a:r>
              <a:rPr lang="en-US" b="1" dirty="0">
                <a:solidFill>
                  <a:srgbClr val="FFFFFF"/>
                </a:solidFill>
                <a:latin typeface="Courier New" pitchFamily="49" charset="0"/>
                <a:cs typeface="Courier New" pitchFamily="49" charset="0"/>
              </a:rPr>
              <a:t>Mars Orbiter Laser </a:t>
            </a:r>
            <a:r>
              <a:rPr lang="en-US" b="1" dirty="0" smtClean="0">
                <a:solidFill>
                  <a:srgbClr val="FFFFFF"/>
                </a:solidFill>
                <a:latin typeface="Courier New" pitchFamily="49" charset="0"/>
                <a:cs typeface="Courier New" pitchFamily="49" charset="0"/>
              </a:rPr>
              <a:t>Altimeter</a:t>
            </a:r>
          </a:p>
          <a:p>
            <a:pPr marL="169863" indent="-169863" algn="l" fontAlgn="auto">
              <a:spcBef>
                <a:spcPts val="0"/>
              </a:spcBef>
              <a:spcAft>
                <a:spcPts val="0"/>
              </a:spcAft>
            </a:pPr>
            <a:endParaRPr lang="en-US" dirty="0" smtClean="0">
              <a:solidFill>
                <a:srgbClr val="FFFFFF"/>
              </a:solidFill>
              <a:latin typeface="Courier New" pitchFamily="49" charset="0"/>
              <a:cs typeface="Courier New" pitchFamily="49" charset="0"/>
            </a:endParaRPr>
          </a:p>
          <a:p>
            <a:pPr marL="169863" indent="-169863" algn="l" fontAlgn="auto">
              <a:spcBef>
                <a:spcPts val="0"/>
              </a:spcBef>
              <a:spcAft>
                <a:spcPts val="0"/>
              </a:spcAft>
              <a:buFont typeface="Arial" pitchFamily="34" charset="0"/>
              <a:buChar char="•"/>
            </a:pPr>
            <a:r>
              <a:rPr lang="en-US" dirty="0" smtClean="0">
                <a:solidFill>
                  <a:srgbClr val="FFFFFF"/>
                </a:solidFill>
                <a:latin typeface="Courier New" pitchFamily="49" charset="0"/>
                <a:cs typeface="Courier New" pitchFamily="49" charset="0"/>
              </a:rPr>
              <a:t>Determines </a:t>
            </a:r>
            <a:r>
              <a:rPr lang="en-US" dirty="0">
                <a:solidFill>
                  <a:srgbClr val="FFFFFF"/>
                </a:solidFill>
                <a:latin typeface="Courier New" pitchFamily="49" charset="0"/>
                <a:cs typeface="Courier New" pitchFamily="49" charset="0"/>
              </a:rPr>
              <a:t>the height of surface features on </a:t>
            </a:r>
            <a:r>
              <a:rPr lang="en-US" dirty="0" smtClean="0">
                <a:solidFill>
                  <a:srgbClr val="FFFFFF"/>
                </a:solidFill>
                <a:latin typeface="Courier New" pitchFamily="49" charset="0"/>
                <a:cs typeface="Courier New" pitchFamily="49" charset="0"/>
              </a:rPr>
              <a:t>Mars</a:t>
            </a:r>
          </a:p>
          <a:p>
            <a:pPr marL="169863" indent="-169863" algn="l" fontAlgn="auto">
              <a:spcBef>
                <a:spcPts val="0"/>
              </a:spcBef>
              <a:spcAft>
                <a:spcPts val="0"/>
              </a:spcAft>
              <a:buFont typeface="Arial" pitchFamily="34" charset="0"/>
              <a:buChar char="•"/>
            </a:pPr>
            <a:endParaRPr lang="en-US" dirty="0" smtClean="0">
              <a:solidFill>
                <a:srgbClr val="FFFFFF"/>
              </a:solidFill>
              <a:latin typeface="Courier New" pitchFamily="49" charset="0"/>
              <a:cs typeface="Courier New" pitchFamily="49" charset="0"/>
            </a:endParaRPr>
          </a:p>
          <a:p>
            <a:pPr marL="169863" indent="-169863" algn="l" fontAlgn="auto">
              <a:spcBef>
                <a:spcPts val="0"/>
              </a:spcBef>
              <a:spcAft>
                <a:spcPts val="0"/>
              </a:spcAft>
              <a:buFont typeface="Arial" pitchFamily="34" charset="0"/>
              <a:buChar char="•"/>
            </a:pPr>
            <a:r>
              <a:rPr lang="en-US" dirty="0" smtClean="0">
                <a:solidFill>
                  <a:srgbClr val="FFFFFF"/>
                </a:solidFill>
                <a:latin typeface="Courier New" pitchFamily="49" charset="0"/>
                <a:cs typeface="Courier New" pitchFamily="49" charset="0"/>
              </a:rPr>
              <a:t>640 </a:t>
            </a:r>
            <a:r>
              <a:rPr lang="en-US" dirty="0">
                <a:solidFill>
                  <a:srgbClr val="FFFFFF"/>
                </a:solidFill>
                <a:latin typeface="Courier New" pitchFamily="49" charset="0"/>
                <a:cs typeface="Courier New" pitchFamily="49" charset="0"/>
              </a:rPr>
              <a:t>million elevation </a:t>
            </a:r>
            <a:r>
              <a:rPr lang="en-US" dirty="0" smtClean="0">
                <a:solidFill>
                  <a:srgbClr val="FFFFFF"/>
                </a:solidFill>
                <a:latin typeface="Courier New" pitchFamily="49" charset="0"/>
                <a:cs typeface="Courier New" pitchFamily="49" charset="0"/>
              </a:rPr>
              <a:t>measurements</a:t>
            </a:r>
          </a:p>
          <a:p>
            <a:pPr marL="169863" indent="-169863" algn="l" fontAlgn="auto">
              <a:spcBef>
                <a:spcPts val="0"/>
              </a:spcBef>
              <a:spcAft>
                <a:spcPts val="0"/>
              </a:spcAft>
              <a:buFont typeface="Arial" pitchFamily="34" charset="0"/>
              <a:buChar char="•"/>
            </a:pPr>
            <a:r>
              <a:rPr lang="en-US" dirty="0">
                <a:solidFill>
                  <a:srgbClr val="FFFFFF"/>
                </a:solidFill>
                <a:latin typeface="Courier New" pitchFamily="49" charset="0"/>
                <a:cs typeface="Courier New" pitchFamily="49" charset="0"/>
              </a:rPr>
              <a:t>Global </a:t>
            </a:r>
            <a:r>
              <a:rPr lang="en-US" dirty="0" smtClean="0">
                <a:solidFill>
                  <a:srgbClr val="FFFFFF"/>
                </a:solidFill>
                <a:latin typeface="Courier New" pitchFamily="49" charset="0"/>
                <a:cs typeface="Courier New" pitchFamily="49" charset="0"/>
              </a:rPr>
              <a:t>grid with 200m </a:t>
            </a:r>
            <a:r>
              <a:rPr lang="en-US" dirty="0">
                <a:solidFill>
                  <a:srgbClr val="FFFFFF"/>
                </a:solidFill>
                <a:latin typeface="Courier New" pitchFamily="49" charset="0"/>
                <a:cs typeface="Courier New" pitchFamily="49" charset="0"/>
              </a:rPr>
              <a:t>at </a:t>
            </a:r>
            <a:r>
              <a:rPr lang="en-US" dirty="0" smtClean="0">
                <a:solidFill>
                  <a:srgbClr val="FFFFFF"/>
                </a:solidFill>
                <a:latin typeface="Courier New" pitchFamily="49" charset="0"/>
                <a:cs typeface="Courier New" pitchFamily="49" charset="0"/>
              </a:rPr>
              <a:t>equator; less elsewhere</a:t>
            </a:r>
          </a:p>
          <a:p>
            <a:pPr marL="169863" indent="-169863" algn="l" fontAlgn="auto">
              <a:spcBef>
                <a:spcPts val="0"/>
              </a:spcBef>
              <a:spcAft>
                <a:spcPts val="0"/>
              </a:spcAft>
              <a:buFont typeface="Arial" pitchFamily="34" charset="0"/>
              <a:buChar char="•"/>
            </a:pPr>
            <a:r>
              <a:rPr lang="en-US" dirty="0" smtClean="0">
                <a:solidFill>
                  <a:srgbClr val="FFFFFF"/>
                </a:solidFill>
                <a:latin typeface="Courier New" pitchFamily="49" charset="0"/>
                <a:cs typeface="Courier New" pitchFamily="49" charset="0"/>
              </a:rPr>
              <a:t>Accuracy: 2-13m</a:t>
            </a:r>
          </a:p>
        </p:txBody>
      </p:sp>
    </p:spTree>
    <p:extLst>
      <p:ext uri="{BB962C8B-B14F-4D97-AF65-F5344CB8AC3E}">
        <p14:creationId xmlns:p14="http://schemas.microsoft.com/office/powerpoint/2010/main" val="398226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60" fill="hold"/>
                                        <p:tgtEl>
                                          <p:spTgt spid="2"/>
                                        </p:tgtEl>
                                      </p:cBhvr>
                                    </p:cmd>
                                  </p:childTnLst>
                                </p:cTn>
                              </p:par>
                              <p:par>
                                <p:cTn id="7" presetID="10" presetClass="entr" presetSubtype="0" fill="hold" grpId="0" nodeType="withEffect">
                                  <p:stCondLst>
                                    <p:cond delay="1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70"/>
                                        </p:tgtEl>
                                        <p:attrNameLst>
                                          <p:attrName>style.visibility</p:attrName>
                                        </p:attrNameLst>
                                      </p:cBhvr>
                                      <p:to>
                                        <p:strVal val="visible"/>
                                      </p:to>
                                    </p:set>
                                    <p:animEffect transition="in" filter="fade">
                                      <p:cBhvr>
                                        <p:cTn id="24" dur="500"/>
                                        <p:tgtEl>
                                          <p:spTgt spid="717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2"/>
                                        </p:tgtEl>
                                      </p:cBhvr>
                                    </p:cmd>
                                  </p:childTnLst>
                                </p:cTn>
                              </p:par>
                            </p:childTnLst>
                          </p:cTn>
                        </p:par>
                      </p:childTnLst>
                    </p:cTn>
                  </p:par>
                </p:childTnLst>
              </p:cTn>
              <p:nextCondLst>
                <p:cond evt="onClick" delay="0">
                  <p:tgtEl>
                    <p:spTgt spid="2"/>
                  </p:tgtEl>
                </p:cond>
              </p:nextCondLst>
            </p:seq>
            <p:video>
              <p:cMediaNode vol="80000">
                <p:cTn id="41" repeatCount="indefinite" fill="hold" display="0">
                  <p:stCondLst>
                    <p:cond delay="indefinite"/>
                  </p:stCondLst>
                </p:cTn>
                <p:tgtEl>
                  <p:spTgt spid="2"/>
                </p:tgtEl>
              </p:cMediaNode>
            </p:video>
          </p:childTnLst>
        </p:cTn>
      </p:par>
    </p:tnLst>
    <p:bldLst>
      <p:bldP spid="3" grpId="0"/>
      <p:bldP spid="4" grpId="0"/>
      <p:bldP spid="4" grpId="1"/>
      <p:bldP spid="5" grpId="0"/>
      <p:bldP spid="5" grpId="1"/>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549275"/>
            <a:ext cx="8642350" cy="5759450"/>
          </a:xfrm>
        </p:spPr>
        <p:txBody>
          <a:bodyPr/>
          <a:lstStyle/>
          <a:p>
            <a:r>
              <a:rPr lang="en-US" dirty="0" smtClean="0">
                <a:solidFill>
                  <a:schemeClr val="bg1"/>
                </a:solidFill>
              </a:rPr>
              <a:t>Objective: Extract river networks on Mars</a:t>
            </a:r>
          </a:p>
          <a:p>
            <a:r>
              <a:rPr lang="en-US" dirty="0" smtClean="0">
                <a:solidFill>
                  <a:schemeClr val="bg1"/>
                </a:solidFill>
              </a:rPr>
              <a:t>Previous Methods: mostly manual</a:t>
            </a:r>
          </a:p>
        </p:txBody>
      </p:sp>
      <p:pic>
        <p:nvPicPr>
          <p:cNvPr id="10243" name="Picture 3" descr="D:\Projekte\TopoXD\Vorträge\Joint Lecture 05.10.2011\ExtraShots\Car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84" y="1971085"/>
            <a:ext cx="3200400" cy="34987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5847060"/>
            <a:ext cx="3668568" cy="646331"/>
          </a:xfrm>
          <a:prstGeom prst="rect">
            <a:avLst/>
          </a:prstGeom>
          <a:noFill/>
        </p:spPr>
        <p:txBody>
          <a:bodyPr wrap="none" rtlCol="0">
            <a:spAutoFit/>
          </a:bodyPr>
          <a:lstStyle/>
          <a:p>
            <a:pPr marL="0" lvl="1" fontAlgn="auto">
              <a:spcBef>
                <a:spcPts val="0"/>
              </a:spcBef>
              <a:spcAft>
                <a:spcPts val="0"/>
              </a:spcAft>
            </a:pPr>
            <a:r>
              <a:rPr lang="en-US" dirty="0">
                <a:solidFill>
                  <a:srgbClr val="FFFFFF"/>
                </a:solidFill>
                <a:latin typeface="Arial"/>
                <a:cs typeface="+mn-cs"/>
              </a:rPr>
              <a:t>Manual mapping of </a:t>
            </a:r>
            <a:r>
              <a:rPr lang="en-US" dirty="0" smtClean="0">
                <a:solidFill>
                  <a:srgbClr val="FFFFFF"/>
                </a:solidFill>
                <a:latin typeface="Arial"/>
                <a:cs typeface="+mn-cs"/>
              </a:rPr>
              <a:t>networks</a:t>
            </a:r>
          </a:p>
          <a:p>
            <a:pPr marL="0" lvl="1" fontAlgn="auto">
              <a:spcBef>
                <a:spcPts val="0"/>
              </a:spcBef>
              <a:spcAft>
                <a:spcPts val="0"/>
              </a:spcAft>
            </a:pPr>
            <a:r>
              <a:rPr lang="en-US" dirty="0" smtClean="0">
                <a:solidFill>
                  <a:srgbClr val="FFFFFF"/>
                </a:solidFill>
                <a:latin typeface="Arial"/>
                <a:cs typeface="+mn-cs"/>
              </a:rPr>
              <a:t>[Carr</a:t>
            </a:r>
            <a:r>
              <a:rPr lang="en-US" dirty="0">
                <a:solidFill>
                  <a:srgbClr val="FFFFFF"/>
                </a:solidFill>
                <a:latin typeface="Arial"/>
                <a:cs typeface="+mn-cs"/>
              </a:rPr>
              <a:t>, J. </a:t>
            </a:r>
            <a:r>
              <a:rPr lang="en-US" dirty="0" err="1">
                <a:solidFill>
                  <a:srgbClr val="FFFFFF"/>
                </a:solidFill>
                <a:latin typeface="Arial"/>
                <a:cs typeface="+mn-cs"/>
              </a:rPr>
              <a:t>Geophy</a:t>
            </a:r>
            <a:r>
              <a:rPr lang="en-US" dirty="0">
                <a:solidFill>
                  <a:srgbClr val="FFFFFF"/>
                </a:solidFill>
                <a:latin typeface="Arial"/>
                <a:cs typeface="+mn-cs"/>
              </a:rPr>
              <a:t>. Research, 1995</a:t>
            </a:r>
            <a:r>
              <a:rPr lang="en-US" dirty="0" smtClean="0">
                <a:solidFill>
                  <a:srgbClr val="FFFFFF"/>
                </a:solidFill>
                <a:latin typeface="Arial"/>
                <a:cs typeface="+mn-cs"/>
              </a:rPr>
              <a:t>]</a:t>
            </a:r>
            <a:endParaRPr lang="en-US" dirty="0">
              <a:solidFill>
                <a:srgbClr val="FFFFFF"/>
              </a:solidFill>
              <a:latin typeface="Arial"/>
              <a:cs typeface="+mn-cs"/>
            </a:endParaRPr>
          </a:p>
        </p:txBody>
      </p:sp>
      <p:sp>
        <p:nvSpPr>
          <p:cNvPr id="6" name="TextBox 5"/>
          <p:cNvSpPr txBox="1"/>
          <p:nvPr/>
        </p:nvSpPr>
        <p:spPr>
          <a:xfrm>
            <a:off x="5289361" y="5847060"/>
            <a:ext cx="3142719" cy="1200329"/>
          </a:xfrm>
          <a:prstGeom prst="rect">
            <a:avLst/>
          </a:prstGeom>
          <a:noFill/>
        </p:spPr>
        <p:txBody>
          <a:bodyPr wrap="none" rtlCol="0">
            <a:spAutoFit/>
          </a:bodyPr>
          <a:lstStyle/>
          <a:p>
            <a:pPr marL="0" lvl="1" fontAlgn="auto">
              <a:spcBef>
                <a:spcPts val="0"/>
              </a:spcBef>
              <a:spcAft>
                <a:spcPts val="0"/>
              </a:spcAft>
            </a:pPr>
            <a:r>
              <a:rPr lang="en-US" dirty="0">
                <a:solidFill>
                  <a:srgbClr val="FFFFFF"/>
                </a:solidFill>
                <a:latin typeface="Arial"/>
                <a:cs typeface="+mn-cs"/>
              </a:rPr>
              <a:t>Valleys based on </a:t>
            </a:r>
            <a:r>
              <a:rPr lang="en-US" dirty="0" smtClean="0">
                <a:solidFill>
                  <a:srgbClr val="FFFFFF"/>
                </a:solidFill>
                <a:latin typeface="Arial"/>
                <a:cs typeface="+mn-cs"/>
              </a:rPr>
              <a:t>derivatives</a:t>
            </a:r>
          </a:p>
          <a:p>
            <a:pPr marL="0" lvl="1" fontAlgn="auto">
              <a:spcBef>
                <a:spcPts val="0"/>
              </a:spcBef>
              <a:spcAft>
                <a:spcPts val="0"/>
              </a:spcAft>
            </a:pPr>
            <a:r>
              <a:rPr lang="en-US" dirty="0" smtClean="0">
                <a:solidFill>
                  <a:srgbClr val="FFFFFF"/>
                </a:solidFill>
                <a:latin typeface="Arial"/>
                <a:cs typeface="+mn-cs"/>
              </a:rPr>
              <a:t>&amp; </a:t>
            </a:r>
            <a:r>
              <a:rPr lang="en-US" dirty="0">
                <a:solidFill>
                  <a:srgbClr val="FFFFFF"/>
                </a:solidFill>
                <a:latin typeface="Arial"/>
                <a:cs typeface="+mn-cs"/>
              </a:rPr>
              <a:t>manual </a:t>
            </a:r>
            <a:r>
              <a:rPr lang="en-US" dirty="0" err="1" smtClean="0">
                <a:solidFill>
                  <a:srgbClr val="FFFFFF"/>
                </a:solidFill>
                <a:latin typeface="Arial"/>
                <a:cs typeface="+mn-cs"/>
              </a:rPr>
              <a:t>curation</a:t>
            </a:r>
            <a:endParaRPr lang="en-US" dirty="0" smtClean="0">
              <a:solidFill>
                <a:srgbClr val="FFFFFF"/>
              </a:solidFill>
              <a:latin typeface="Arial"/>
              <a:cs typeface="+mn-cs"/>
            </a:endParaRPr>
          </a:p>
          <a:p>
            <a:pPr marL="0" lvl="1" fontAlgn="auto">
              <a:spcBef>
                <a:spcPts val="0"/>
              </a:spcBef>
              <a:spcAft>
                <a:spcPts val="0"/>
              </a:spcAft>
            </a:pPr>
            <a:r>
              <a:rPr lang="en-US" dirty="0" smtClean="0">
                <a:solidFill>
                  <a:srgbClr val="FFFFFF"/>
                </a:solidFill>
                <a:latin typeface="Arial"/>
                <a:cs typeface="+mn-cs"/>
              </a:rPr>
              <a:t>[</a:t>
            </a:r>
            <a:r>
              <a:rPr lang="en-US" dirty="0" err="1" smtClean="0">
                <a:solidFill>
                  <a:srgbClr val="FFFFFF"/>
                </a:solidFill>
                <a:latin typeface="Arial"/>
                <a:cs typeface="+mn-cs"/>
              </a:rPr>
              <a:t>Hynek</a:t>
            </a:r>
            <a:r>
              <a:rPr lang="en-US" dirty="0" smtClean="0">
                <a:solidFill>
                  <a:srgbClr val="FFFFFF"/>
                </a:solidFill>
                <a:latin typeface="Arial"/>
                <a:cs typeface="+mn-cs"/>
              </a:rPr>
              <a:t> </a:t>
            </a:r>
            <a:r>
              <a:rPr lang="en-US" dirty="0">
                <a:solidFill>
                  <a:srgbClr val="FFFFFF"/>
                </a:solidFill>
                <a:latin typeface="Arial"/>
                <a:cs typeface="+mn-cs"/>
              </a:rPr>
              <a:t>et al., Geology, 2003]</a:t>
            </a:r>
          </a:p>
          <a:p>
            <a:pPr fontAlgn="auto">
              <a:spcBef>
                <a:spcPts val="0"/>
              </a:spcBef>
              <a:spcAft>
                <a:spcPts val="0"/>
              </a:spcAft>
            </a:pPr>
            <a:endParaRPr lang="en-US" dirty="0">
              <a:solidFill>
                <a:srgbClr val="000000"/>
              </a:solidFill>
              <a:latin typeface="Arial"/>
              <a:cs typeface="+mn-cs"/>
            </a:endParaRPr>
          </a:p>
        </p:txBody>
      </p:sp>
      <p:pic>
        <p:nvPicPr>
          <p:cNvPr id="10244" name="Picture 4" descr="D:\Projekte\TopoXD\Vorträge\Joint Lecture 05.10.2011\ExtraShots\Hyne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161" y="1981200"/>
            <a:ext cx="3173118" cy="348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1648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549275"/>
            <a:ext cx="8642350" cy="5759450"/>
          </a:xfrm>
        </p:spPr>
        <p:txBody>
          <a:bodyPr/>
          <a:lstStyle/>
          <a:p>
            <a:r>
              <a:rPr lang="en-US" dirty="0" smtClean="0">
                <a:solidFill>
                  <a:schemeClr val="bg1"/>
                </a:solidFill>
              </a:rPr>
              <a:t>Objective: Extract river networks on Mars</a:t>
            </a:r>
          </a:p>
          <a:p>
            <a:r>
              <a:rPr lang="en-US" dirty="0" smtClean="0">
                <a:solidFill>
                  <a:schemeClr val="bg1"/>
                </a:solidFill>
              </a:rPr>
              <a:t>Joint work with Patrick McGuire (U Chicago) and Sebastian Walter (FU Berlin)</a:t>
            </a:r>
          </a:p>
          <a:p>
            <a:r>
              <a:rPr lang="en-US" dirty="0" smtClean="0">
                <a:solidFill>
                  <a:schemeClr val="bg1"/>
                </a:solidFill>
              </a:rPr>
              <a:t>Extract topology and filter lines using </a:t>
            </a:r>
            <a:r>
              <a:rPr lang="en-US" dirty="0" err="1" smtClean="0">
                <a:solidFill>
                  <a:schemeClr val="bg1"/>
                </a:solidFill>
              </a:rPr>
              <a:t>separatrix</a:t>
            </a:r>
            <a:r>
              <a:rPr lang="en-US" dirty="0" smtClean="0">
                <a:solidFill>
                  <a:schemeClr val="bg1"/>
                </a:solidFill>
              </a:rPr>
              <a:t> persistence</a:t>
            </a:r>
          </a:p>
        </p:txBody>
      </p:sp>
      <p:pic>
        <p:nvPicPr>
          <p:cNvPr id="11266" name="Picture 2" descr="D:\Projekte\TopoXD\Vorträge\Joint Lecture 05.10.2011\ExtraShots\Mars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99" y="2815468"/>
            <a:ext cx="3566101" cy="3902831"/>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Projekte\TopoXD\Vorträge\Joint Lecture 05.10.2011\ExtraShots\Mar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2815467"/>
            <a:ext cx="3566101" cy="390283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Projekte\TopoXD\Vorträge\Joint Lecture 05.10.2011\ExtraShots\Mars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2815468"/>
            <a:ext cx="3566101" cy="390283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D:\Projekte\TopoXD\Vorträge\Joint Lecture 05.10.2011\ExtraShots\Mars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2815468"/>
            <a:ext cx="3566101" cy="390283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Projekte\TopoXD\Vorträge\Joint Lecture 05.10.2011\ExtraShots\Mars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3000" y="2815467"/>
            <a:ext cx="3566101" cy="39028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Projekte\TopoXD\Vorträge\Joint Lecture 05.10.2011\ExtraShots\Hynek.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778" y="2797260"/>
            <a:ext cx="3566422" cy="39210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16339" y="6308725"/>
            <a:ext cx="1531188" cy="369332"/>
          </a:xfrm>
          <a:prstGeom prst="rect">
            <a:avLst/>
          </a:prstGeom>
          <a:noFill/>
        </p:spPr>
        <p:txBody>
          <a:bodyPr wrap="none" rtlCol="0">
            <a:spAutoFit/>
          </a:bodyPr>
          <a:lstStyle/>
          <a:p>
            <a:pPr marL="0" lvl="1" algn="l" fontAlgn="auto">
              <a:spcBef>
                <a:spcPts val="0"/>
              </a:spcBef>
              <a:spcAft>
                <a:spcPts val="0"/>
              </a:spcAft>
            </a:pPr>
            <a:r>
              <a:rPr lang="en-US" dirty="0">
                <a:solidFill>
                  <a:srgbClr val="FFFFFF"/>
                </a:solidFill>
                <a:latin typeface="Arial"/>
                <a:cs typeface="+mn-cs"/>
              </a:rPr>
              <a:t>[</a:t>
            </a:r>
            <a:r>
              <a:rPr lang="en-US" dirty="0" err="1">
                <a:solidFill>
                  <a:srgbClr val="FFFFFF"/>
                </a:solidFill>
                <a:latin typeface="Arial"/>
                <a:cs typeface="+mn-cs"/>
              </a:rPr>
              <a:t>Hynek</a:t>
            </a:r>
            <a:r>
              <a:rPr lang="en-US" dirty="0">
                <a:solidFill>
                  <a:srgbClr val="FFFFFF"/>
                </a:solidFill>
                <a:latin typeface="Arial"/>
                <a:cs typeface="+mn-cs"/>
              </a:rPr>
              <a:t> et al</a:t>
            </a:r>
            <a:r>
              <a:rPr lang="en-US" dirty="0" smtClean="0">
                <a:solidFill>
                  <a:srgbClr val="FFFFFF"/>
                </a:solidFill>
                <a:latin typeface="Arial"/>
                <a:cs typeface="+mn-cs"/>
              </a:rPr>
              <a:t>.]</a:t>
            </a:r>
            <a:endParaRPr lang="en-US" dirty="0">
              <a:solidFill>
                <a:srgbClr val="FFFFFF"/>
              </a:solidFill>
              <a:latin typeface="Arial"/>
              <a:cs typeface="+mn-cs"/>
            </a:endParaRPr>
          </a:p>
        </p:txBody>
      </p:sp>
    </p:spTree>
    <p:extLst>
      <p:ext uri="{BB962C8B-B14F-4D97-AF65-F5344CB8AC3E}">
        <p14:creationId xmlns:p14="http://schemas.microsoft.com/office/powerpoint/2010/main" val="377192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2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2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549275"/>
            <a:ext cx="8642350" cy="5759450"/>
          </a:xfrm>
        </p:spPr>
        <p:txBody>
          <a:bodyPr/>
          <a:lstStyle/>
          <a:p>
            <a:r>
              <a:rPr lang="en-US" dirty="0" smtClean="0">
                <a:solidFill>
                  <a:schemeClr val="bg1"/>
                </a:solidFill>
              </a:rPr>
              <a:t>Objective: Extract river networks on Mars</a:t>
            </a:r>
          </a:p>
          <a:p>
            <a:r>
              <a:rPr lang="en-US" dirty="0" smtClean="0">
                <a:solidFill>
                  <a:schemeClr val="bg1"/>
                </a:solidFill>
              </a:rPr>
              <a:t>Joint work with Patrick McGuire (U Chicago) and Sebastian Walter (FU Berlin)</a:t>
            </a:r>
          </a:p>
          <a:p>
            <a:r>
              <a:rPr lang="en-US" dirty="0" smtClean="0">
                <a:solidFill>
                  <a:schemeClr val="bg1"/>
                </a:solidFill>
              </a:rPr>
              <a:t>Challenges:</a:t>
            </a:r>
          </a:p>
          <a:p>
            <a:pPr lvl="1"/>
            <a:r>
              <a:rPr lang="en-US" dirty="0" smtClean="0">
                <a:solidFill>
                  <a:schemeClr val="bg1"/>
                </a:solidFill>
              </a:rPr>
              <a:t>Craters</a:t>
            </a:r>
          </a:p>
          <a:p>
            <a:pPr lvl="1"/>
            <a:r>
              <a:rPr lang="en-US" dirty="0" smtClean="0">
                <a:solidFill>
                  <a:schemeClr val="bg1"/>
                </a:solidFill>
              </a:rPr>
              <a:t>Erosion</a:t>
            </a:r>
          </a:p>
          <a:p>
            <a:pPr lvl="1"/>
            <a:r>
              <a:rPr lang="en-US" dirty="0" smtClean="0">
                <a:solidFill>
                  <a:schemeClr val="bg1"/>
                </a:solidFill>
              </a:rPr>
              <a:t>Measurement errors; outliers</a:t>
            </a:r>
          </a:p>
          <a:p>
            <a:pPr lvl="1"/>
            <a:r>
              <a:rPr lang="en-US" dirty="0" smtClean="0">
                <a:solidFill>
                  <a:schemeClr val="bg1"/>
                </a:solidFill>
              </a:rPr>
              <a:t>Apply to Earth</a:t>
            </a:r>
          </a:p>
        </p:txBody>
      </p:sp>
      <p:pic>
        <p:nvPicPr>
          <p:cNvPr id="11270" name="Picture 6" descr="D:\Projekte\TopoXD\Vorträge\Joint Lecture 05.10.2011\ExtraShots\Mars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815467"/>
            <a:ext cx="3566101" cy="390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4815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a:lstStyle>
          <a:p>
            <a:r>
              <a:rPr lang="en-US" dirty="0" smtClean="0">
                <a:solidFill>
                  <a:srgbClr val="FFFFFF"/>
                </a:solidFill>
              </a:rPr>
              <a:t>Objective II: Count craters on Mars</a:t>
            </a:r>
          </a:p>
          <a:p>
            <a:r>
              <a:rPr lang="en-US" dirty="0" smtClean="0">
                <a:solidFill>
                  <a:srgbClr val="FFFFFF"/>
                </a:solidFill>
              </a:rPr>
              <a:t>Challenges:</a:t>
            </a:r>
          </a:p>
          <a:p>
            <a:pPr lvl="1"/>
            <a:r>
              <a:rPr lang="en-US" dirty="0" smtClean="0">
                <a:solidFill>
                  <a:srgbClr val="FFFFFF"/>
                </a:solidFill>
                <a:cs typeface="+mn-cs"/>
              </a:rPr>
              <a:t>Craters inside craters</a:t>
            </a:r>
          </a:p>
          <a:p>
            <a:pPr lvl="1"/>
            <a:r>
              <a:rPr lang="en-US" dirty="0" smtClean="0">
                <a:solidFill>
                  <a:srgbClr val="FFFFFF"/>
                </a:solidFill>
                <a:cs typeface="+mn-cs"/>
              </a:rPr>
              <a:t>Erosion</a:t>
            </a:r>
          </a:p>
          <a:p>
            <a:pPr lvl="1"/>
            <a:r>
              <a:rPr lang="en-US" dirty="0" smtClean="0">
                <a:solidFill>
                  <a:srgbClr val="FFFFFF"/>
                </a:solidFill>
                <a:cs typeface="+mn-cs"/>
              </a:rPr>
              <a:t>Measurement errors; outliers</a:t>
            </a:r>
          </a:p>
        </p:txBody>
      </p:sp>
      <p:pic>
        <p:nvPicPr>
          <p:cNvPr id="9218" name="Picture 2" descr="D:\Projekte\TopoXD\Vorträge\Joint Lecture 05.10.2011\ExtraShots\marsRegion_heightField_Trans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2863850"/>
            <a:ext cx="8255000" cy="3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224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2" name="Rectangle 4"/>
          <p:cNvSpPr>
            <a:spLocks noGrp="1" noChangeArrowheads="1"/>
          </p:cNvSpPr>
          <p:nvPr>
            <p:ph type="title"/>
          </p:nvPr>
        </p:nvSpPr>
        <p:spPr/>
        <p:txBody>
          <a:bodyPr/>
          <a:lstStyle/>
          <a:p>
            <a:r>
              <a:rPr lang="en-US"/>
              <a:t>Visualization in Physics</a:t>
            </a:r>
            <a:endParaRPr lang="de-DE"/>
          </a:p>
        </p:txBody>
      </p:sp>
      <p:pic>
        <p:nvPicPr>
          <p:cNvPr id="299013" name="Picture 5" descr="TreppenhausSpace2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4502150"/>
          </a:xfrm>
          <a:prstGeom prst="rect">
            <a:avLst/>
          </a:prstGeom>
          <a:noFill/>
          <a:extLst>
            <a:ext uri="{909E8E84-426E-40DD-AFC4-6F175D3DCCD1}">
              <a14:hiddenFill xmlns:a14="http://schemas.microsoft.com/office/drawing/2010/main">
                <a:solidFill>
                  <a:srgbClr val="FFFFFF"/>
                </a:solidFill>
              </a14:hiddenFill>
            </a:ext>
          </a:extLst>
        </p:spPr>
      </p:pic>
      <p:sp>
        <p:nvSpPr>
          <p:cNvPr id="299014" name="Text Box 6"/>
          <p:cNvSpPr txBox="1">
            <a:spLocks noChangeArrowheads="1"/>
          </p:cNvSpPr>
          <p:nvPr/>
        </p:nvSpPr>
        <p:spPr bwMode="auto">
          <a:xfrm>
            <a:off x="533400" y="4953000"/>
            <a:ext cx="59499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Evolution of Merging Neutron Stars.</a:t>
            </a:r>
          </a:p>
          <a:p>
            <a:pPr algn="l"/>
            <a:r>
              <a:rPr lang="en-US"/>
              <a:t>Data courtesy of P. Gressman, WashU St. Louis.</a:t>
            </a:r>
          </a:p>
          <a:p>
            <a:pPr algn="l"/>
            <a:r>
              <a:rPr lang="en-US"/>
              <a:t>Visualization: Werner Benger (Zuse Institute Berlin, LSU)</a:t>
            </a:r>
            <a:endParaRPr lang="de-DE"/>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r>
              <a:rPr lang="en-US"/>
              <a:t>Visualization in Physics</a:t>
            </a:r>
            <a:endParaRPr lang="de-DE"/>
          </a:p>
        </p:txBody>
      </p:sp>
      <p:pic>
        <p:nvPicPr>
          <p:cNvPr id="301060" name="BinaryBlackHoles.avi">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a:xfrm>
            <a:off x="1371600" y="609600"/>
            <a:ext cx="6400800" cy="5094288"/>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1062" name="Text Box 6"/>
          <p:cNvSpPr txBox="1">
            <a:spLocks noChangeArrowheads="1"/>
          </p:cNvSpPr>
          <p:nvPr/>
        </p:nvSpPr>
        <p:spPr bwMode="auto">
          <a:xfrm>
            <a:off x="1219200" y="5791200"/>
            <a:ext cx="652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t>Merging Black Holes. Ralf K</a:t>
            </a:r>
            <a:r>
              <a:rPr lang="de-DE"/>
              <a:t>ä</a:t>
            </a:r>
            <a:r>
              <a:rPr lang="en-US"/>
              <a:t>hler (Zuse Institute Berlin)</a:t>
            </a:r>
            <a:endParaRPr lang="de-D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9900" fill="hold"/>
                                        <p:tgtEl>
                                          <p:spTgt spid="30106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01060"/>
                </p:tgtEl>
              </p:cMediaNode>
            </p:video>
            <p:seq concurrent="1" nextAc="seek">
              <p:cTn id="8" restart="whenNotActive" fill="hold" evtFilter="cancelBubble" nodeType="interactiveSeq">
                <p:stCondLst>
                  <p:cond evt="onClick" delay="0">
                    <p:tgtEl>
                      <p:spTgt spid="30106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301060"/>
                                        </p:tgtEl>
                                      </p:cBhvr>
                                    </p:cmd>
                                  </p:childTnLst>
                                </p:cTn>
                              </p:par>
                            </p:childTnLst>
                          </p:cTn>
                        </p:par>
                      </p:childTnLst>
                    </p:cTn>
                  </p:par>
                </p:childTnLst>
              </p:cTn>
              <p:nextCondLst>
                <p:cond evt="onClick" delay="0">
                  <p:tgtEl>
                    <p:spTgt spid="301060"/>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a:t>Flow Visualization</a:t>
            </a:r>
            <a:endParaRPr lang="de-DE"/>
          </a:p>
        </p:txBody>
      </p:sp>
      <p:pic>
        <p:nvPicPr>
          <p:cNvPr id="304132" name="Picture 4" descr="PropellerGFM2006_Silver_c1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85800"/>
            <a:ext cx="7620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04133" name="Text Box 5"/>
          <p:cNvSpPr txBox="1">
            <a:spLocks noChangeArrowheads="1"/>
          </p:cNvSpPr>
          <p:nvPr/>
        </p:nvSpPr>
        <p:spPr bwMode="auto">
          <a:xfrm>
            <a:off x="762000" y="5562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dirty="0"/>
              <a:t>The </a:t>
            </a:r>
            <a:r>
              <a:rPr lang="en-US" sz="1200" dirty="0" err="1"/>
              <a:t>vortical</a:t>
            </a:r>
            <a:r>
              <a:rPr lang="en-US" sz="1200" dirty="0"/>
              <a:t> flow around a rotating ship propeller is visualized illustrating features of the velocity and the pressure field in the reference frame of the ambient fluid.  The pattern on the propeller surface indicates the direction of the skin friction.  The tip vortices are visualized by bundles of illuminated streamlines.  The  transparent blue surface represents a constant pressure level and marks the center of the </a:t>
            </a:r>
            <a:r>
              <a:rPr lang="en-US" sz="1200" dirty="0" err="1"/>
              <a:t>vortical</a:t>
            </a:r>
            <a:r>
              <a:rPr lang="en-US" sz="1200" dirty="0"/>
              <a:t> region.</a:t>
            </a:r>
            <a:endParaRPr lang="de-DE" sz="12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a:t>Flow Visualization</a:t>
            </a:r>
          </a:p>
        </p:txBody>
      </p:sp>
      <p:sp>
        <p:nvSpPr>
          <p:cNvPr id="308227" name="Text Box 3"/>
          <p:cNvSpPr txBox="1">
            <a:spLocks noChangeArrowheads="1"/>
          </p:cNvSpPr>
          <p:nvPr/>
        </p:nvSpPr>
        <p:spPr bwMode="auto">
          <a:xfrm>
            <a:off x="6248400" y="6324600"/>
            <a:ext cx="27479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200"/>
              <a:t>[Data courtesy of Wassen (TU Berlin)]</a:t>
            </a:r>
          </a:p>
        </p:txBody>
      </p:sp>
      <p:pic>
        <p:nvPicPr>
          <p:cNvPr id="308228" name="AhmedWool.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6248400" y="4800600"/>
            <a:ext cx="23622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8229" name="AhmedSmoke.avi">
            <a:hlinkClick r:id="" action="ppaction://media"/>
          </p:cNvPr>
          <p:cNvPicPr>
            <a:picLocks noChangeAspect="1" noChangeArrowheads="1"/>
          </p:cNvPicPr>
          <p:nvPr>
            <a:videoFile r:link="rId4"/>
            <p:extLst>
              <p:ext uri="{DAA4B4D4-6D71-4841-9C94-3DE7FCFB9230}">
                <p14:media xmlns:p14="http://schemas.microsoft.com/office/powerpoint/2010/main" r:link="rId3"/>
              </p:ext>
            </p:extLst>
          </p:nvPr>
        </p:nvPicPr>
        <p:blipFill>
          <a:blip r:embed="rId7">
            <a:extLst>
              <a:ext uri="{28A0092B-C50C-407E-A947-70E740481C1C}">
                <a14:useLocalDpi xmlns:a14="http://schemas.microsoft.com/office/drawing/2010/main" val="0"/>
              </a:ext>
            </a:extLst>
          </a:blip>
          <a:srcRect/>
          <a:stretch>
            <a:fillRect/>
          </a:stretch>
        </p:blipFill>
        <p:spPr bwMode="auto">
          <a:xfrm>
            <a:off x="1143000" y="447675"/>
            <a:ext cx="6858000" cy="4146550"/>
          </a:xfrm>
          <a:prstGeom prst="rect">
            <a:avLst/>
          </a:prstGeom>
          <a:noFill/>
          <a:extLst>
            <a:ext uri="{909E8E84-426E-40DD-AFC4-6F175D3DCCD1}">
              <a14:hiddenFill xmlns:a14="http://schemas.microsoft.com/office/drawing/2010/main">
                <a:solidFill>
                  <a:srgbClr val="FFFFFF"/>
                </a:solidFill>
              </a14:hiddenFill>
            </a:ext>
          </a:extLst>
        </p:spPr>
      </p:pic>
      <p:sp>
        <p:nvSpPr>
          <p:cNvPr id="308230" name="Text Box 6"/>
          <p:cNvSpPr txBox="1">
            <a:spLocks noChangeArrowheads="1"/>
          </p:cNvSpPr>
          <p:nvPr/>
        </p:nvSpPr>
        <p:spPr bwMode="auto">
          <a:xfrm>
            <a:off x="304800" y="5562600"/>
            <a:ext cx="3943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von Funck, Weinkauf, Theisel, Seidel</a:t>
            </a:r>
          </a:p>
          <a:p>
            <a:pPr algn="l"/>
            <a:r>
              <a:rPr lang="en-US"/>
              <a:t>Smoke Surfaces, Vis 2008</a:t>
            </a:r>
            <a:endParaRPr lang="de-D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5680" fill="hold"/>
                                        <p:tgtEl>
                                          <p:spTgt spid="308228"/>
                                        </p:tgtEl>
                                      </p:cBhvr>
                                    </p:cmd>
                                  </p:childTnLst>
                                </p:cTn>
                              </p:par>
                              <p:par>
                                <p:cTn id="7" presetID="1" presetClass="mediacall" presetSubtype="0" fill="hold" nodeType="withEffect">
                                  <p:stCondLst>
                                    <p:cond delay="0"/>
                                  </p:stCondLst>
                                  <p:childTnLst>
                                    <p:cmd type="call" cmd="playFrom(0.0)">
                                      <p:cBhvr>
                                        <p:cTn id="8" dur="15680" fill="hold"/>
                                        <p:tgtEl>
                                          <p:spTgt spid="3082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repeatCount="indefinite" fill="hold" display="0">
                  <p:stCondLst>
                    <p:cond delay="indefinite"/>
                  </p:stCondLst>
                  <p:endCondLst>
                    <p:cond evt="onPrev" delay="0">
                      <p:tgtEl>
                        <p:sldTgt/>
                      </p:tgtEl>
                    </p:cond>
                  </p:endCondLst>
                </p:cTn>
                <p:tgtEl>
                  <p:spTgt spid="308228"/>
                </p:tgtEl>
              </p:cMediaNode>
            </p:video>
            <p:seq concurrent="1" nextAc="seek">
              <p:cTn id="10" restart="whenNotActive" fill="hold" evtFilter="cancelBubble" nodeType="interactiveSeq">
                <p:stCondLst>
                  <p:cond evt="onClick" delay="0">
                    <p:tgtEl>
                      <p:spTgt spid="308228"/>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2" presetClass="mediacall" presetSubtype="0" fill="hold" nodeType="clickEffect">
                                  <p:stCondLst>
                                    <p:cond delay="0"/>
                                  </p:stCondLst>
                                  <p:childTnLst>
                                    <p:cmd type="call" cmd="togglePause">
                                      <p:cBhvr>
                                        <p:cTn id="14" dur="1" fill="hold"/>
                                        <p:tgtEl>
                                          <p:spTgt spid="308228"/>
                                        </p:tgtEl>
                                      </p:cBhvr>
                                    </p:cmd>
                                  </p:childTnLst>
                                </p:cTn>
                              </p:par>
                            </p:childTnLst>
                          </p:cTn>
                        </p:par>
                      </p:childTnLst>
                    </p:cTn>
                  </p:par>
                </p:childTnLst>
              </p:cTn>
              <p:nextCondLst>
                <p:cond evt="onClick" delay="0">
                  <p:tgtEl>
                    <p:spTgt spid="308228"/>
                  </p:tgtEl>
                </p:cond>
              </p:nextCondLst>
            </p:seq>
            <p:video>
              <p:cMediaNode>
                <p:cTn id="15" repeatCount="indefinite" fill="hold" display="0">
                  <p:stCondLst>
                    <p:cond delay="indefinite"/>
                  </p:stCondLst>
                  <p:endCondLst>
                    <p:cond evt="onPrev" delay="0">
                      <p:tgtEl>
                        <p:sldTgt/>
                      </p:tgtEl>
                    </p:cond>
                  </p:endCondLst>
                </p:cTn>
                <p:tgtEl>
                  <p:spTgt spid="308229"/>
                </p:tgtEl>
              </p:cMediaNode>
            </p:video>
            <p:seq concurrent="1" nextAc="seek">
              <p:cTn id="16" restart="whenNotActive" fill="hold" evtFilter="cancelBubble" nodeType="interactiveSeq">
                <p:stCondLst>
                  <p:cond evt="onClick" delay="0">
                    <p:tgtEl>
                      <p:spTgt spid="308229"/>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2" presetClass="mediacall" presetSubtype="0" fill="hold" nodeType="clickEffect">
                                  <p:stCondLst>
                                    <p:cond delay="0"/>
                                  </p:stCondLst>
                                  <p:childTnLst>
                                    <p:cmd type="call" cmd="togglePause">
                                      <p:cBhvr>
                                        <p:cTn id="20" dur="1" fill="hold"/>
                                        <p:tgtEl>
                                          <p:spTgt spid="308229"/>
                                        </p:tgtEl>
                                      </p:cBhvr>
                                    </p:cmd>
                                  </p:childTnLst>
                                </p:cTn>
                              </p:par>
                            </p:childTnLst>
                          </p:cTn>
                        </p:par>
                      </p:childTnLst>
                    </p:cTn>
                  </p:par>
                </p:childTnLst>
              </p:cTn>
              <p:nextCondLst>
                <p:cond evt="onClick" delay="0">
                  <p:tgtEl>
                    <p:spTgt spid="308229"/>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en-US"/>
              <a:t>Flow Visualization</a:t>
            </a:r>
          </a:p>
        </p:txBody>
      </p:sp>
      <p:pic>
        <p:nvPicPr>
          <p:cNvPr id="307203" name="InteractiveSession.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1630363" y="1371600"/>
            <a:ext cx="5883275" cy="35210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7204" name="Text Box 4"/>
          <p:cNvSpPr txBox="1">
            <a:spLocks noChangeArrowheads="1"/>
          </p:cNvSpPr>
          <p:nvPr/>
        </p:nvSpPr>
        <p:spPr bwMode="auto">
          <a:xfrm>
            <a:off x="5505450" y="4960938"/>
            <a:ext cx="2114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Interactive Session</a:t>
            </a:r>
          </a:p>
        </p:txBody>
      </p:sp>
      <p:sp>
        <p:nvSpPr>
          <p:cNvPr id="307205" name="Text Box 5"/>
          <p:cNvSpPr txBox="1">
            <a:spLocks noChangeArrowheads="1"/>
          </p:cNvSpPr>
          <p:nvPr/>
        </p:nvSpPr>
        <p:spPr bwMode="auto">
          <a:xfrm>
            <a:off x="6367463" y="6324600"/>
            <a:ext cx="2628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200"/>
              <a:t>[Data courtesy of Noack (TU Berlin)]</a:t>
            </a:r>
          </a:p>
        </p:txBody>
      </p:sp>
      <p:sp>
        <p:nvSpPr>
          <p:cNvPr id="307206" name="Text Box 6"/>
          <p:cNvSpPr txBox="1">
            <a:spLocks noChangeArrowheads="1"/>
          </p:cNvSpPr>
          <p:nvPr/>
        </p:nvSpPr>
        <p:spPr bwMode="auto">
          <a:xfrm>
            <a:off x="304800" y="5562600"/>
            <a:ext cx="3943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von Funck, Weinkauf, Theisel, Seidel</a:t>
            </a:r>
          </a:p>
          <a:p>
            <a:pPr algn="l"/>
            <a:r>
              <a:rPr lang="en-US"/>
              <a:t>Smoke Surfaces, Vis 2008</a:t>
            </a:r>
            <a:endParaRPr lang="de-D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800" fill="hold"/>
                                        <p:tgtEl>
                                          <p:spTgt spid="30720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Prev" delay="0">
                      <p:tgtEl>
                        <p:sldTgt/>
                      </p:tgtEl>
                    </p:cond>
                  </p:endCondLst>
                </p:cTn>
                <p:tgtEl>
                  <p:spTgt spid="307203"/>
                </p:tgtEl>
              </p:cMediaNode>
            </p:video>
            <p:seq concurrent="1" nextAc="seek">
              <p:cTn id="8" restart="whenNotActive" fill="hold" evtFilter="cancelBubble" nodeType="interactiveSeq">
                <p:stCondLst>
                  <p:cond evt="onClick" delay="0">
                    <p:tgtEl>
                      <p:spTgt spid="30720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307203"/>
                                        </p:tgtEl>
                                      </p:cBhvr>
                                    </p:cmd>
                                  </p:childTnLst>
                                </p:cTn>
                              </p:par>
                            </p:childTnLst>
                          </p:cTn>
                        </p:par>
                      </p:childTnLst>
                    </p:cTn>
                  </p:par>
                </p:childTnLst>
              </p:cTn>
              <p:nextCondLst>
                <p:cond evt="onClick" delay="0">
                  <p:tgtEl>
                    <p:spTgt spid="30720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FIRSTVISUALISIERUNG@WLJQXJMFUVWYY577" val="3212"/>
  <p:tag name="DEFAULTDISPLAYSOURCE" val="\documentclass{article}&#10;\pagestyle{empty}&#10;\usepackage{amsmath}&#10;\begin{document}&#10;&#10;\newcommand{\RRR}{{\mathrm I\! \mbox{R} }}&#10;\newcommand{\EEE}{{\mathrm I\! \mbox{E} }}&#10;\newcommand{\xx}{{\mathbf x}}&#10;\newcommand{\yy}{{\mathbf y}}&#10;\newcommand{\zz}{{\mathbf z}}&#10;\newcommand{\dd}{{\mathbf d}}&#10;\newcommand{\hh}{{\mathbf h}}&#10;\newcommand{\ttt}{{\mathbf t}}&#10;\newcommand{\jj}{{\mathbf j}}&#10;\newcommand{\pp}{{\mathbf p}}&#10;\newcommand{\qq}{{\mathbf q}}&#10;\newcommand{\aaa}{{\mathbf a}}&#10;\newcommand{\ggg}{{\mathbf g}}&#10;\newcommand{\ssss}{{\mathbf s}}&#10;\newcommand{\bb}{{\mathbf b}}&#10;\newcommand{\ee}{{\mathbf e}}&#10;\newcommand{\cc}{{\mathbf c}}&#10;\newcommand{\nn}{{\mathbf n}}&#10;\newcommand{\mm}{{\mathbf m}}&#10;\newcommand{\kk}{{\mathbf k}}&#10;%\newcommand{\lll}{{\mathbf l}}&#10;\newcommand{\lll}{{\mathbf \ell}}&#10;\newcommand{\rr}{{\mathbf r}}&#10;\newcommand{\uu}{{\mathbf u}}&#10;\newcommand{\vv}{{\mathbf v}}&#10;\newcommand{\ff}{{\mathbf f}}&#10;\newcommand{\fff}{{\mathbf f}}&#10;\newcommand{\JJ}{{\mathbf J}}&#10;\newcommand{\DD}{{\mathbf D}}&#10;\newcommand{\BB}{{\mathbf B}}&#10;\newcommand{\CC}{{\mathbf C}}&#10;\newcommand{\PP}{{\mathbf P}}&#10;\newcommand{\MM}{{\mathbf M}}&#10;\newcommand{\QQ}{{\mathbf Q}}&#10;\newcommand{\FF}{{\mathbf F}}&#10;\newcommand{\TT}{{\mathbf T}}&#10;\newcommand{\RR}{{\mathbf R}}&#10;\newcommand{\SSS}{{\mathbf S}}&#10;\newcommand{\Sa}{{\mathbf {Sa}}}&#10;%\newcommand{\Topo}{{\mathbf {Topo}}}&#10;%\newcommand{\Sep}{{\mathbf {Sep}}}&#10;%\newcommand{\Str}{{\mathbf {Str}}}&#10;%\newcommand{\Reg}{{\mathbf {Reg}}}&#10;\newcommand{\ZZ}{Z}&#10;\newcommand{\cs}{{\dot c}}&#10;\newcommand{\sss}{{\dot s}}&#10;\newcommand{\ps}{{\dot p}}&#10;\newcommand{\pg}{{\dot g}}&#10;\newcommand{\ww}{{\mathbf w}}&#10;\newcommand{\xxs}{\dot{\mathbf x}}&#10;\newcommand{\vvs}{\dot{\mathbf v}}&#10;\newcommand{\us}{{\dot u}}&#10;\newcommand{\vs}{{\dot v}}&#10;\newcommand{\ws}{{\dot w}}&#10;\newcommand{\fn}{{\mathbf 0}}&#10;\newcommand{\ii}{{\mathbf i}}&#10;\newcommand{\Dt}{{\widetilde D}}&#10;\newcommand{\fft}{{\widetilde \ff}}&#10;\newcommand{\kkt}{{\widetilde \kk}}&#10;\newcommand{\ggt}{{\widetilde \ggg}}&#10;\newcommand{\hht}{{\widetilde \hh}}&#10;\newcommand{\vvt}{{\widetilde \vv}}&#10;\newcommand{\wwt}{{\widetilde \ww}}&#10;\newcommand{\smallfrac}[2]{\frac{#1}{#2}}&#10;\newcommand{\dtotal}{\frac{\text{d}}{\text{dt}}}&#10;\newcommand{\scalp}[2]{\langle #1,#2\rangle}&#10;\newcommand{\magn}[1]{|#1|}&#10;\newcommand{\norm}[1]{\|#1\|}&#10;\newcommand{\sign}{\mathrm{sign}\,}&#10;\newcommand{\mz}{\mathbf{M_Z}}&#10;\newcommand{\ees}{{\mathbf e}^s}&#10;\newcommand{\eet}{\ff}&#10;\newcommand{\eescomp}{{\mathrm e}^s}&#10;\newcommand{\eetcomp}{{\mathrm f}}&#10;&#10;&#10;\begin{equation}&#10;\nonumber&#10;&#10;\end{equation}&#10;&#10;&#10;&#10;\end{document}"/>
  <p:tag name="EMBEDFONTS" val="1"/>
</p:tagLst>
</file>

<file path=ppt/theme/theme1.xml><?xml version="1.0" encoding="utf-8"?>
<a:theme xmlns:a="http://schemas.openxmlformats.org/drawingml/2006/main" name="Default Design">
  <a:themeElements>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larheit">
  <a:themeElements>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uto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Tutoria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Tutoria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Tutoria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Tutoria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Tutoria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Tutoria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Template">
  <a:themeElements>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uto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Tutoria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Tutoria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Tutoria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Tutoria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Tutoria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Tutoria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Klarheit</Template>
  <TotalTime>728</TotalTime>
  <Words>2924</Words>
  <Application>Microsoft Office PowerPoint</Application>
  <PresentationFormat>On-screen Show (4:3)</PresentationFormat>
  <Paragraphs>615</Paragraphs>
  <Slides>102</Slides>
  <Notes>6</Notes>
  <HiddenSlides>2</HiddenSlides>
  <MMClips>10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102</vt:i4>
      </vt:variant>
    </vt:vector>
  </HeadingPairs>
  <TitlesOfParts>
    <vt:vector size="106" baseType="lpstr">
      <vt:lpstr>Default Design</vt:lpstr>
      <vt:lpstr>Klarheit</vt:lpstr>
      <vt:lpstr>LectureTemplate</vt:lpstr>
      <vt:lpstr>Photo Editor Photo</vt:lpstr>
      <vt:lpstr>Visualization</vt:lpstr>
      <vt:lpstr>General</vt:lpstr>
      <vt:lpstr>General</vt:lpstr>
      <vt:lpstr>Registration</vt:lpstr>
      <vt:lpstr>PhD-students from other universities taking courses at CSC</vt:lpstr>
      <vt:lpstr>Funka</vt:lpstr>
      <vt:lpstr>General</vt:lpstr>
      <vt:lpstr>Schedule (tentative)</vt:lpstr>
      <vt:lpstr>PowerPoint Presentation</vt:lpstr>
      <vt:lpstr>Homework &amp; Exam</vt:lpstr>
      <vt:lpstr>Assignments</vt:lpstr>
      <vt:lpstr>Practical Assignments</vt:lpstr>
      <vt:lpstr>Examples of Practical Homework</vt:lpstr>
      <vt:lpstr>Practical Assignments</vt:lpstr>
      <vt:lpstr>Practical Assignments</vt:lpstr>
      <vt:lpstr>Teaching Assistant</vt:lpstr>
      <vt:lpstr>Practical Assignments</vt:lpstr>
      <vt:lpstr>Evaluation</vt:lpstr>
      <vt:lpstr>Acknowledgements</vt:lpstr>
      <vt:lpstr>Literature</vt:lpstr>
      <vt:lpstr>Literature</vt:lpstr>
      <vt:lpstr>Get to know each other</vt:lpstr>
      <vt:lpstr>And you?</vt:lpstr>
      <vt:lpstr>Covered  Topics</vt:lpstr>
      <vt:lpstr>Introduction</vt:lpstr>
      <vt:lpstr>Introduction: Problem Description</vt:lpstr>
      <vt:lpstr>Introduction: Problem Description</vt:lpstr>
      <vt:lpstr>Introduction: Problem Description</vt:lpstr>
      <vt:lpstr>Introduction: Problem Description</vt:lpstr>
      <vt:lpstr>Introduction: Problem Description</vt:lpstr>
      <vt:lpstr>Introduction: Problem Description</vt:lpstr>
      <vt:lpstr>Introduction: Problem Description</vt:lpstr>
      <vt:lpstr>Introduction</vt:lpstr>
      <vt:lpstr>Introduction: History</vt:lpstr>
      <vt:lpstr>Introduction: History</vt:lpstr>
      <vt:lpstr>PowerPoint Presentation</vt:lpstr>
      <vt:lpstr>Introduction: History</vt:lpstr>
      <vt:lpstr>Introduction: History</vt:lpstr>
      <vt:lpstr>Introduction: History</vt:lpstr>
      <vt:lpstr>PowerPoint Presentation</vt:lpstr>
      <vt:lpstr>Introduction: History</vt:lpstr>
      <vt:lpstr>Introduction: History</vt:lpstr>
      <vt:lpstr>Introduction: History</vt:lpstr>
      <vt:lpstr>Data Explosion</vt:lpstr>
      <vt:lpstr>Data Explosion</vt:lpstr>
      <vt:lpstr>Data Explosion</vt:lpstr>
      <vt:lpstr>Data Explosion</vt:lpstr>
      <vt:lpstr>Data Explosion</vt:lpstr>
      <vt:lpstr>The Human Visual System</vt:lpstr>
      <vt:lpstr>Introduction</vt:lpstr>
      <vt:lpstr>Introduction: Requests on a Visualization</vt:lpstr>
      <vt:lpstr>Introduction: Requests on a Visualization</vt:lpstr>
      <vt:lpstr>Introduction: Requests on a Visualization</vt:lpstr>
      <vt:lpstr>Introduction: Requests on a Visualization</vt:lpstr>
      <vt:lpstr>Introduction: Requests on a Visualization</vt:lpstr>
      <vt:lpstr>Introduction: Requests on a Visualization</vt:lpstr>
      <vt:lpstr>Introduction: Requests on a Visualization</vt:lpstr>
      <vt:lpstr>Introduction</vt:lpstr>
      <vt:lpstr>Introduction: How (Not!) to lie with visualization</vt:lpstr>
      <vt:lpstr>Stock Market Crash?!</vt:lpstr>
      <vt:lpstr>Showing entire scale</vt:lpstr>
      <vt:lpstr>Shown in context</vt:lpstr>
      <vt:lpstr>Tufte’s Rule</vt:lpstr>
      <vt:lpstr>Company financial status</vt:lpstr>
      <vt:lpstr>Changing Scale</vt:lpstr>
      <vt:lpstr>Changing Scale</vt:lpstr>
      <vt:lpstr>…with linear time scale</vt:lpstr>
      <vt:lpstr>Size Encoding</vt:lpstr>
      <vt:lpstr>Size Encoding: height or area?</vt:lpstr>
      <vt:lpstr>Size Encoding</vt:lpstr>
      <vt:lpstr>Height or Area</vt:lpstr>
      <vt:lpstr>Volume encoding?</vt:lpstr>
      <vt:lpstr>Problem with size encoding</vt:lpstr>
      <vt:lpstr>Height &amp; width encoding</vt:lpstr>
      <vt:lpstr>Solution: just use height</vt:lpstr>
      <vt:lpstr>Size Encoding</vt:lpstr>
      <vt:lpstr>How not to lie</vt:lpstr>
      <vt:lpstr>Verbal-visual conflict</vt:lpstr>
      <vt:lpstr>PowerPoint Presentation</vt:lpstr>
      <vt:lpstr>Introduction</vt:lpstr>
      <vt:lpstr>Introduction: Examples and Applications</vt:lpstr>
      <vt:lpstr>Molecular Visualization</vt:lpstr>
      <vt:lpstr>Molecular Visualization</vt:lpstr>
      <vt:lpstr>Medical Visualization</vt:lpstr>
      <vt:lpstr>Medical Visualization</vt:lpstr>
      <vt:lpstr>PowerPoint Presentation</vt:lpstr>
      <vt:lpstr>Cell Biology</vt:lpstr>
      <vt:lpstr>PowerPoint Presentation</vt:lpstr>
      <vt:lpstr>Visualization in Biology</vt:lpstr>
      <vt:lpstr>PowerPoint Presentation</vt:lpstr>
      <vt:lpstr>PowerPoint Presentation</vt:lpstr>
      <vt:lpstr>PowerPoint Presentation</vt:lpstr>
      <vt:lpstr>PowerPoint Presentation</vt:lpstr>
      <vt:lpstr>PowerPoint Presentation</vt:lpstr>
      <vt:lpstr>Visualization in Physics</vt:lpstr>
      <vt:lpstr>Visualization in Physics</vt:lpstr>
      <vt:lpstr>Flow Visualization</vt:lpstr>
      <vt:lpstr>Flow Visualization</vt:lpstr>
      <vt:lpstr>Flow Visualization</vt:lpstr>
      <vt:lpstr>Flow Visualization</vt:lpstr>
      <vt:lpstr>Feature-Based Flow Visualization</vt:lpstr>
      <vt:lpstr>Software Visualization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Visualisierung und Datenanalyse</dc:creator>
  <cp:lastModifiedBy>Tino Weinkauf</cp:lastModifiedBy>
  <cp:revision>372</cp:revision>
  <cp:lastPrinted>1601-01-01T00:00:00Z</cp:lastPrinted>
  <dcterms:created xsi:type="dcterms:W3CDTF">2008-10-15T13:27:40Z</dcterms:created>
  <dcterms:modified xsi:type="dcterms:W3CDTF">2017-08-30T07:44:23Z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